
<file path=[Content_Types].xml><?xml version="1.0" encoding="utf-8"?>
<Types xmlns="http://schemas.openxmlformats.org/package/2006/content-types">
  <Default Extension="avi" ContentType="video/x-msvideo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6" r:id="rId1"/>
  </p:sldMasterIdLst>
  <p:notesMasterIdLst>
    <p:notesMasterId r:id="rId18"/>
  </p:notesMasterIdLst>
  <p:sldIdLst>
    <p:sldId id="256" r:id="rId2"/>
    <p:sldId id="269" r:id="rId3"/>
    <p:sldId id="265" r:id="rId4"/>
    <p:sldId id="258" r:id="rId5"/>
    <p:sldId id="268" r:id="rId6"/>
    <p:sldId id="264" r:id="rId7"/>
    <p:sldId id="266" r:id="rId8"/>
    <p:sldId id="267" r:id="rId9"/>
    <p:sldId id="263" r:id="rId10"/>
    <p:sldId id="257" r:id="rId11"/>
    <p:sldId id="270" r:id="rId12"/>
    <p:sldId id="262" r:id="rId13"/>
    <p:sldId id="261" r:id="rId14"/>
    <p:sldId id="260" r:id="rId15"/>
    <p:sldId id="271" r:id="rId16"/>
    <p:sldId id="259" r:id="rId17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C4C4C"/>
    <a:srgbClr val="4B4B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597" autoAdjust="0"/>
    <p:restoredTop sz="94660"/>
  </p:normalViewPr>
  <p:slideViewPr>
    <p:cSldViewPr snapToGrid="0">
      <p:cViewPr>
        <p:scale>
          <a:sx n="75" d="100"/>
          <a:sy n="75" d="100"/>
        </p:scale>
        <p:origin x="1914" y="9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853EB3-CDC2-4D39-8150-9396038F8B58}" type="datetimeFigureOut">
              <a:rPr lang="fr-FR" smtClean="0"/>
              <a:t>29/11/2022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DDA2A2-ECBD-4123-8719-91495CD0110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647306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DDA2A2-ECBD-4123-8719-91495CD01100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204024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DDA2A2-ECBD-4123-8719-91495CD01100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282799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48D9D-A35E-4274-A995-530999D16702}" type="datetime1">
              <a:rPr lang="fr-FR" smtClean="0"/>
              <a:t>29/11/2022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DEE86A7-BB3D-45BD-89E8-07C7FDE8C16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916664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8A810-8FA1-48F0-9DCA-E5D54F122FD7}" type="datetime1">
              <a:rPr lang="fr-FR" smtClean="0"/>
              <a:t>29/11/2022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DEE86A7-BB3D-45BD-89E8-07C7FDE8C16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60178648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8A810-8FA1-48F0-9DCA-E5D54F122FD7}" type="datetime1">
              <a:rPr lang="fr-FR" smtClean="0"/>
              <a:t>29/11/2022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DEE86A7-BB3D-45BD-89E8-07C7FDE8C168}" type="slidenum">
              <a:rPr lang="fr-FR" smtClean="0"/>
              <a:t>‹N°›</a:t>
            </a:fld>
            <a:endParaRPr lang="fr-FR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40422545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fr-FR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8A810-8FA1-48F0-9DCA-E5D54F122FD7}" type="datetime1">
              <a:rPr lang="fr-FR" smtClean="0"/>
              <a:t>29/11/2022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DEE86A7-BB3D-45BD-89E8-07C7FDE8C16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09127638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fr-FR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8A810-8FA1-48F0-9DCA-E5D54F122FD7}" type="datetime1">
              <a:rPr lang="fr-FR" smtClean="0"/>
              <a:t>29/11/2022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DEE86A7-BB3D-45BD-89E8-07C7FDE8C168}" type="slidenum">
              <a:rPr lang="fr-FR" smtClean="0"/>
              <a:t>‹N°›</a:t>
            </a:fld>
            <a:endParaRPr lang="fr-FR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58475632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fr-FR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8A810-8FA1-48F0-9DCA-E5D54F122FD7}" type="datetime1">
              <a:rPr lang="fr-FR" smtClean="0"/>
              <a:t>29/11/2022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DEE86A7-BB3D-45BD-89E8-07C7FDE8C16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68126690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146B0-F42E-4CA4-B028-5ECE3C747694}" type="datetime1">
              <a:rPr lang="fr-FR" smtClean="0"/>
              <a:t>29/11/2022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EE86A7-BB3D-45BD-89E8-07C7FDE8C16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483535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03F56-C9F5-4540-B33C-EBF2AF75D162}" type="datetime1">
              <a:rPr lang="fr-FR" smtClean="0"/>
              <a:t>29/11/2022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EE86A7-BB3D-45BD-89E8-07C7FDE8C16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40797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C3C20-AECD-450A-8EF9-365F62FAD570}" type="datetime1">
              <a:rPr lang="fr-FR" smtClean="0"/>
              <a:t>29/11/2022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EE86A7-BB3D-45BD-89E8-07C7FDE8C16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972966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EF25A-9394-4EDB-884A-C704363C3B25}" type="datetime1">
              <a:rPr lang="fr-FR" smtClean="0"/>
              <a:t>29/11/2022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DEE86A7-BB3D-45BD-89E8-07C7FDE8C16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48816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C7CC0-B007-480D-BE86-1B17D4B87991}" type="datetime1">
              <a:rPr lang="fr-FR" smtClean="0"/>
              <a:t>29/11/2022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DEE86A7-BB3D-45BD-89E8-07C7FDE8C16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401197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C49EC-4EC1-4E00-9113-419A03ABFE10}" type="datetime1">
              <a:rPr lang="fr-FR" smtClean="0"/>
              <a:t>29/11/2022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DEE86A7-BB3D-45BD-89E8-07C7FDE8C16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845694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CD625-852D-494D-B253-E39356219FEA}" type="datetime1">
              <a:rPr lang="fr-FR" smtClean="0"/>
              <a:t>29/11/2022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EE86A7-BB3D-45BD-89E8-07C7FDE8C16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885409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BBCFF-413D-488C-994D-702E10F532FE}" type="datetime1">
              <a:rPr lang="fr-FR" smtClean="0"/>
              <a:t>29/11/2022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EE86A7-BB3D-45BD-89E8-07C7FDE8C16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612887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F9D75F-6B20-4D85-9308-14A8E44404EA}" type="datetime1">
              <a:rPr lang="fr-FR" smtClean="0"/>
              <a:t>29/11/2022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EE86A7-BB3D-45BD-89E8-07C7FDE8C16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672681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C442A9-33AF-47FF-AB6E-9E7A4CD078A1}" type="datetime1">
              <a:rPr lang="fr-FR" smtClean="0"/>
              <a:t>29/11/2022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DEE86A7-BB3D-45BD-89E8-07C7FDE8C16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485442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90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157"/>
            <a:ext cx="2356674" cy="6853096"/>
            <a:chOff x="6627813" y="195610"/>
            <a:chExt cx="1952625" cy="5678141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5610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48A810-8FA1-48F0-9DCA-E5D54F122FD7}" type="datetime1">
              <a:rPr lang="fr-FR" smtClean="0"/>
              <a:t>29/11/2022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DEE86A7-BB3D-45BD-89E8-07C7FDE8C16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459076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  <p:sldLayoutId id="2147483718" r:id="rId12"/>
    <p:sldLayoutId id="2147483719" r:id="rId13"/>
    <p:sldLayoutId id="2147483720" r:id="rId14"/>
    <p:sldLayoutId id="2147483721" r:id="rId15"/>
    <p:sldLayoutId id="2147483722" r:id="rId1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2">
              <a:lumMod val="7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gif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3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EE86A7-BB3D-45BD-89E8-07C7FDE8C168}" type="slidenum">
              <a:rPr lang="fr-FR" smtClean="0"/>
              <a:pPr/>
              <a:t>1</a:t>
            </a:fld>
            <a:endParaRPr lang="fr-FR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639"/>
          <a:stretch/>
        </p:blipFill>
        <p:spPr>
          <a:xfrm>
            <a:off x="-1251082" y="0"/>
            <a:ext cx="139558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3114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EE86A7-BB3D-45BD-89E8-07C7FDE8C168}" type="slidenum">
              <a:rPr lang="fr-FR" smtClean="0"/>
              <a:t>10</a:t>
            </a:fld>
            <a:endParaRPr lang="fr-FR"/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130"/>
          <a:stretch/>
        </p:blipFill>
        <p:spPr>
          <a:xfrm>
            <a:off x="1565485" y="654478"/>
            <a:ext cx="11708466" cy="6496050"/>
          </a:xfrm>
          <a:prstGeom prst="rect">
            <a:avLst/>
          </a:prstGeom>
        </p:spPr>
      </p:pic>
      <p:sp>
        <p:nvSpPr>
          <p:cNvPr id="15" name="ZoneTexte 14"/>
          <p:cNvSpPr txBox="1"/>
          <p:nvPr/>
        </p:nvSpPr>
        <p:spPr>
          <a:xfrm>
            <a:off x="6654802" y="4065894"/>
            <a:ext cx="39179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Verdict : </a:t>
            </a:r>
          </a:p>
          <a:p>
            <a:r>
              <a:rPr lang="fr-FR" dirty="0"/>
              <a:t>Il s’agit bien d’un problème de tension, vraisemblablement au niveau du </a:t>
            </a:r>
            <a:r>
              <a:rPr lang="fr-FR" dirty="0" err="1"/>
              <a:t>shield</a:t>
            </a:r>
            <a:endParaRPr lang="fr-FR" dirty="0"/>
          </a:p>
        </p:txBody>
      </p:sp>
      <p:sp>
        <p:nvSpPr>
          <p:cNvPr id="16" name="ZoneTexte 15"/>
          <p:cNvSpPr txBox="1"/>
          <p:nvPr/>
        </p:nvSpPr>
        <p:spPr>
          <a:xfrm>
            <a:off x="9058927" y="5419634"/>
            <a:ext cx="2787056" cy="1200329"/>
          </a:xfrm>
          <a:prstGeom prst="rect">
            <a:avLst/>
          </a:prstGeom>
          <a:solidFill>
            <a:srgbClr val="FFFFFF">
              <a:shade val="85000"/>
            </a:srgbClr>
          </a:solidFill>
          <a:ln w="31750">
            <a:solidFill>
              <a:srgbClr val="FF0000"/>
            </a:solidFill>
          </a:ln>
          <a:effectLst>
            <a:softEdge rad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Résultat :</a:t>
            </a:r>
          </a:p>
          <a:p>
            <a:pPr algn="ctr"/>
            <a:r>
              <a:rPr lang="fr-FR" dirty="0"/>
              <a:t> 100% de réussite mais aucune réponse sur le logiciel de port série.</a:t>
            </a:r>
          </a:p>
        </p:txBody>
      </p:sp>
      <p:pic>
        <p:nvPicPr>
          <p:cNvPr id="17" name="Image 1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78" t="10593" r="18889" b="223"/>
          <a:stretch/>
        </p:blipFill>
        <p:spPr>
          <a:xfrm rot="5400000">
            <a:off x="10555992" y="107216"/>
            <a:ext cx="1376751" cy="1552068"/>
          </a:xfrm>
          <a:prstGeom prst="rect">
            <a:avLst/>
          </a:prstGeom>
        </p:spPr>
      </p:pic>
      <p:sp>
        <p:nvSpPr>
          <p:cNvPr id="2" name="ZoneTexte 1"/>
          <p:cNvSpPr txBox="1"/>
          <p:nvPr/>
        </p:nvSpPr>
        <p:spPr>
          <a:xfrm>
            <a:off x="412960" y="194874"/>
            <a:ext cx="4807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u="sng" dirty="0"/>
              <a:t>Mise en Œuvre d’une solution : </a:t>
            </a:r>
            <a:r>
              <a:rPr lang="fr-FR" b="1" u="sng" dirty="0" err="1"/>
              <a:t>Level</a:t>
            </a:r>
            <a:r>
              <a:rPr lang="fr-FR" b="1" u="sng" dirty="0"/>
              <a:t> Shift</a:t>
            </a:r>
          </a:p>
        </p:txBody>
      </p:sp>
    </p:spTree>
    <p:extLst>
      <p:ext uri="{BB962C8B-B14F-4D97-AF65-F5344CB8AC3E}">
        <p14:creationId xmlns:p14="http://schemas.microsoft.com/office/powerpoint/2010/main" val="4070238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 animBg="1"/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EE86A7-BB3D-45BD-89E8-07C7FDE8C168}" type="slidenum">
              <a:rPr lang="fr-FR" smtClean="0"/>
              <a:t>11</a:t>
            </a:fld>
            <a:endParaRPr lang="fr-FR"/>
          </a:p>
        </p:txBody>
      </p:sp>
      <p:sp>
        <p:nvSpPr>
          <p:cNvPr id="8" name="ZoneTexte 7"/>
          <p:cNvSpPr txBox="1"/>
          <p:nvPr/>
        </p:nvSpPr>
        <p:spPr>
          <a:xfrm>
            <a:off x="269508" y="180100"/>
            <a:ext cx="8775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u="sng" dirty="0"/>
              <a:t>Etude de l’</a:t>
            </a:r>
            <a:r>
              <a:rPr lang="fr-FR" b="1" u="sng" dirty="0" err="1"/>
              <a:t>Arduino</a:t>
            </a:r>
            <a:r>
              <a:rPr lang="fr-FR" b="1" u="sng" dirty="0"/>
              <a:t>, DATASHEET, </a:t>
            </a:r>
            <a:r>
              <a:rPr lang="fr-FR" b="1" u="sng" dirty="0" err="1"/>
              <a:t>Schematic</a:t>
            </a:r>
            <a:r>
              <a:rPr lang="fr-FR" b="1" u="sng" dirty="0"/>
              <a:t> (Simplifié au problème rencontré)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1683356" y="5932620"/>
            <a:ext cx="6306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Résultat : Sérial de programmation en RESET Permanent</a:t>
            </a:r>
          </a:p>
        </p:txBody>
      </p:sp>
      <p:sp>
        <p:nvSpPr>
          <p:cNvPr id="12" name="ZoneTexte 11"/>
          <p:cNvSpPr txBox="1"/>
          <p:nvPr/>
        </p:nvSpPr>
        <p:spPr>
          <a:xfrm>
            <a:off x="9259978" y="6082243"/>
            <a:ext cx="2787056" cy="646331"/>
          </a:xfrm>
          <a:prstGeom prst="rect">
            <a:avLst/>
          </a:prstGeom>
          <a:solidFill>
            <a:srgbClr val="FFFFFF">
              <a:shade val="85000"/>
            </a:srgbClr>
          </a:solidFill>
          <a:ln w="31750">
            <a:solidFill>
              <a:srgbClr val="FF0000"/>
            </a:solidFill>
          </a:ln>
          <a:effectLst>
            <a:softEdge rad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Résultat :</a:t>
            </a:r>
          </a:p>
          <a:p>
            <a:pPr algn="ctr"/>
            <a:r>
              <a:rPr lang="fr-FR" dirty="0"/>
              <a:t> 100% de réussite</a:t>
            </a: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4106" y="1391257"/>
            <a:ext cx="11706505" cy="4477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593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EE86A7-BB3D-45BD-89E8-07C7FDE8C168}" type="slidenum">
              <a:rPr lang="fr-FR" smtClean="0"/>
              <a:t>12</a:t>
            </a:fld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5707" y="-193540"/>
            <a:ext cx="11185048" cy="7866171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531812" y="232228"/>
            <a:ext cx="3733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u="sng" dirty="0"/>
              <a:t>Schéma Electrique du Système</a:t>
            </a:r>
          </a:p>
        </p:txBody>
      </p:sp>
      <p:pic>
        <p:nvPicPr>
          <p:cNvPr id="3" name="capture 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844979" y="601560"/>
            <a:ext cx="9501186" cy="5964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684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8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  <p:bldLst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EE86A7-BB3D-45BD-89E8-07C7FDE8C168}" type="slidenum">
              <a:rPr lang="fr-FR" smtClean="0"/>
              <a:t>13</a:t>
            </a:fld>
            <a:endParaRPr lang="fr-FR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2300" y="1891371"/>
            <a:ext cx="6166624" cy="3468727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9644" y="0"/>
            <a:ext cx="3352356" cy="6795320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559155" y="173255"/>
            <a:ext cx="77281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u="sng" dirty="0"/>
              <a:t>Présentation de l’Algorithme final</a:t>
            </a:r>
          </a:p>
        </p:txBody>
      </p:sp>
    </p:spTree>
    <p:extLst>
      <p:ext uri="{BB962C8B-B14F-4D97-AF65-F5344CB8AC3E}">
        <p14:creationId xmlns:p14="http://schemas.microsoft.com/office/powerpoint/2010/main" val="3372364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EE86A7-BB3D-45BD-89E8-07C7FDE8C168}" type="slidenum">
              <a:rPr lang="fr-FR" smtClean="0"/>
              <a:t>14</a:t>
            </a:fld>
            <a:endParaRPr lang="fr-FR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2"/>
          <a:srcRect b="6014"/>
          <a:stretch/>
        </p:blipFill>
        <p:spPr>
          <a:xfrm>
            <a:off x="1749080" y="1152907"/>
            <a:ext cx="10058400" cy="5317581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604061" y="240631"/>
            <a:ext cx="6513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u="sng" dirty="0"/>
              <a:t>Mise au point d’un Logiciel de Port Série, par Visual Basic</a:t>
            </a:r>
          </a:p>
        </p:txBody>
      </p:sp>
    </p:spTree>
    <p:extLst>
      <p:ext uri="{BB962C8B-B14F-4D97-AF65-F5344CB8AC3E}">
        <p14:creationId xmlns:p14="http://schemas.microsoft.com/office/powerpoint/2010/main" val="3279726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EE86A7-BB3D-45BD-89E8-07C7FDE8C168}" type="slidenum">
              <a:rPr lang="fr-FR" smtClean="0"/>
              <a:t>15</a:t>
            </a:fld>
            <a:endParaRPr lang="fr-FR"/>
          </a:p>
        </p:txBody>
      </p:sp>
      <p:sp>
        <p:nvSpPr>
          <p:cNvPr id="5" name="ZoneTexte 4"/>
          <p:cNvSpPr txBox="1"/>
          <p:nvPr/>
        </p:nvSpPr>
        <p:spPr>
          <a:xfrm>
            <a:off x="3012706" y="970344"/>
            <a:ext cx="719620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0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MISE EN ŒUVRE DU SYSTEME</a:t>
            </a:r>
          </a:p>
        </p:txBody>
      </p:sp>
      <p:graphicFrame>
        <p:nvGraphicFramePr>
          <p:cNvPr id="7" name="Tableau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8271440"/>
              </p:ext>
            </p:extLst>
          </p:nvPr>
        </p:nvGraphicFramePr>
        <p:xfrm>
          <a:off x="572856" y="5020560"/>
          <a:ext cx="11222655" cy="134488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425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987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544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351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39174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6243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100" u="sng" dirty="0">
                          <a:effectLst/>
                        </a:rPr>
                        <a:t>Réf</a:t>
                      </a:r>
                      <a:endParaRPr lang="fr-FR" sz="1100" dirty="0">
                        <a:effectLst/>
                        <a:latin typeface="Calibri" panose="020F05020202040A0204" pitchFamily="34" charset="0"/>
                        <a:ea typeface="Calibri" panose="020F05020202040A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100" u="sng" dirty="0">
                          <a:effectLst/>
                        </a:rPr>
                        <a:t>Fonction</a:t>
                      </a:r>
                      <a:endParaRPr lang="fr-FR" sz="1100" dirty="0">
                        <a:effectLst/>
                        <a:latin typeface="Calibri" panose="020F05020202040A0204" pitchFamily="34" charset="0"/>
                        <a:ea typeface="Calibri" panose="020F05020202040A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100" u="sng">
                          <a:effectLst/>
                        </a:rPr>
                        <a:t>Critère</a:t>
                      </a:r>
                      <a:endParaRPr lang="fr-FR" sz="1100">
                        <a:effectLst/>
                        <a:latin typeface="Calibri" panose="020F05020202040A0204" pitchFamily="34" charset="0"/>
                        <a:ea typeface="Calibri" panose="020F05020202040A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100" u="sng">
                          <a:effectLst/>
                        </a:rPr>
                        <a:t>Niveau</a:t>
                      </a:r>
                      <a:endParaRPr lang="fr-FR" sz="1100">
                        <a:effectLst/>
                        <a:latin typeface="Calibri" panose="020F05020202040A0204" pitchFamily="34" charset="0"/>
                        <a:ea typeface="Calibri" panose="020F05020202040A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100" u="sng">
                          <a:effectLst/>
                        </a:rPr>
                        <a:t>Flexibilité</a:t>
                      </a:r>
                      <a:endParaRPr lang="fr-FR" sz="1100">
                        <a:effectLst/>
                        <a:latin typeface="Calibri" panose="020F05020202040A0204" pitchFamily="34" charset="0"/>
                        <a:ea typeface="Calibri" panose="020F05020202040A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122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100" u="sng" dirty="0">
                          <a:effectLst/>
                        </a:rPr>
                        <a:t>1</a:t>
                      </a:r>
                      <a:endParaRPr lang="fr-FR" sz="1100" dirty="0">
                        <a:effectLst/>
                        <a:latin typeface="Calibri" panose="020F05020202040A0204" pitchFamily="34" charset="0"/>
                        <a:ea typeface="Calibri" panose="020F05020202040A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Permettre  la communication bloc - voiture</a:t>
                      </a:r>
                      <a:endParaRPr lang="fr-FR" sz="1100" dirty="0">
                        <a:effectLst/>
                        <a:latin typeface="Calibri" panose="020F05020202040A0204" pitchFamily="34" charset="0"/>
                        <a:ea typeface="Calibri" panose="020F05020202040A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100" u="none" dirty="0">
                          <a:effectLst/>
                          <a:latin typeface="+mn-lt"/>
                          <a:ea typeface="+mn-ea"/>
                          <a:cs typeface="+mn-cs"/>
                        </a:rPr>
                        <a:t>Distance</a:t>
                      </a:r>
                      <a:r>
                        <a:rPr lang="fr-FR" sz="1100" u="none" baseline="0" dirty="0">
                          <a:effectLst/>
                          <a:latin typeface="+mn-lt"/>
                          <a:ea typeface="+mn-ea"/>
                          <a:cs typeface="+mn-cs"/>
                        </a:rPr>
                        <a:t> de communication</a:t>
                      </a:r>
                      <a:endParaRPr lang="fr-FR" sz="1100" u="none" dirty="0">
                        <a:effectLst/>
                        <a:latin typeface="Calibri" panose="020F05020202040A0204" pitchFamily="34" charset="0"/>
                        <a:ea typeface="Calibri" panose="020F05020202040A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100" u="none" dirty="0">
                          <a:effectLst/>
                        </a:rPr>
                        <a:t>10</a:t>
                      </a:r>
                      <a:r>
                        <a:rPr lang="fr-FR" sz="1100" u="none" baseline="0" dirty="0">
                          <a:effectLst/>
                        </a:rPr>
                        <a:t> </a:t>
                      </a:r>
                      <a:r>
                        <a:rPr lang="fr-FR" sz="1100" u="none" dirty="0">
                          <a:effectLst/>
                        </a:rPr>
                        <a:t>m</a:t>
                      </a:r>
                      <a:endParaRPr lang="fr-FR" sz="1100" u="none" dirty="0">
                        <a:effectLst/>
                        <a:latin typeface="Calibri" panose="020F05020202040A0204" pitchFamily="34" charset="0"/>
                        <a:ea typeface="Calibri" panose="020F05020202040A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100" u="none" dirty="0">
                          <a:effectLst/>
                        </a:rPr>
                        <a:t>Supérieur</a:t>
                      </a:r>
                      <a:endParaRPr lang="fr-FR" sz="1100" u="none" dirty="0">
                        <a:effectLst/>
                        <a:latin typeface="Calibri" panose="020F05020202040A0204" pitchFamily="34" charset="0"/>
                        <a:ea typeface="Calibri" panose="020F05020202040A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122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100" u="sng" dirty="0"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fr-FR" sz="1100" dirty="0">
                        <a:effectLst/>
                        <a:latin typeface="Calibri" panose="020F05020202040A0204" pitchFamily="34" charset="0"/>
                        <a:ea typeface="Calibri" panose="020F05020202040A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Identifier le véhicule</a:t>
                      </a:r>
                      <a:endParaRPr lang="fr-FR" sz="1100" dirty="0">
                        <a:effectLst/>
                        <a:latin typeface="Calibri" panose="020F05020202040A0204" pitchFamily="34" charset="0"/>
                        <a:ea typeface="Calibri" panose="020F05020202040A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100" u="none" dirty="0">
                          <a:effectLst/>
                        </a:rPr>
                        <a:t>Accès à</a:t>
                      </a:r>
                      <a:r>
                        <a:rPr lang="fr-FR" sz="1100" u="none" baseline="0" dirty="0">
                          <a:effectLst/>
                        </a:rPr>
                        <a:t> la place</a:t>
                      </a:r>
                      <a:endParaRPr lang="fr-FR" sz="1100" u="none" dirty="0">
                        <a:effectLst/>
                        <a:latin typeface="Calibri" panose="020F05020202040A0204" pitchFamily="34" charset="0"/>
                        <a:ea typeface="Calibri" panose="020F05020202040A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100" i="0" dirty="0">
                          <a:effectLst/>
                          <a:latin typeface="Arial" panose="020B0604020202020204" pitchFamily="34" charset="0"/>
                          <a:ea typeface="Calibri" panose="020F05020202040A0204" pitchFamily="34" charset="0"/>
                          <a:cs typeface="Arial" panose="020B0604020202020204" pitchFamily="34" charset="0"/>
                        </a:rPr>
                        <a:t>Accessibilité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100" u="none" dirty="0">
                          <a:effectLst/>
                        </a:rPr>
                        <a:t>Aucune</a:t>
                      </a:r>
                      <a:endParaRPr lang="fr-FR" sz="1100" u="none" dirty="0">
                        <a:effectLst/>
                        <a:latin typeface="Calibri" panose="020F05020202040A0204" pitchFamily="34" charset="0"/>
                        <a:ea typeface="Calibri" panose="020F05020202040A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8" name="ZoneTexte 7"/>
          <p:cNvSpPr txBox="1"/>
          <p:nvPr/>
        </p:nvSpPr>
        <p:spPr>
          <a:xfrm>
            <a:off x="802716" y="2505319"/>
            <a:ext cx="1858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u="sng" dirty="0"/>
              <a:t>CONCLUSION </a:t>
            </a:r>
            <a:r>
              <a:rPr lang="fr-FR" dirty="0"/>
              <a:t>:</a:t>
            </a:r>
          </a:p>
        </p:txBody>
      </p:sp>
      <p:sp>
        <p:nvSpPr>
          <p:cNvPr id="9" name="ZoneTexte 8"/>
          <p:cNvSpPr txBox="1"/>
          <p:nvPr/>
        </p:nvSpPr>
        <p:spPr>
          <a:xfrm>
            <a:off x="3012706" y="3499165"/>
            <a:ext cx="6123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Cahier des charges respecté ! Système opérationnel.</a:t>
            </a:r>
          </a:p>
        </p:txBody>
      </p:sp>
    </p:spTree>
    <p:extLst>
      <p:ext uri="{BB962C8B-B14F-4D97-AF65-F5344CB8AC3E}">
        <p14:creationId xmlns:p14="http://schemas.microsoft.com/office/powerpoint/2010/main" val="867598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EE86A7-BB3D-45BD-89E8-07C7FDE8C168}" type="slidenum">
              <a:rPr lang="fr-FR" smtClean="0"/>
              <a:t>16</a:t>
            </a:fld>
            <a:endParaRPr lang="fr-FR"/>
          </a:p>
        </p:txBody>
      </p:sp>
      <p:sp>
        <p:nvSpPr>
          <p:cNvPr id="3" name="ZoneTexte 2"/>
          <p:cNvSpPr txBox="1"/>
          <p:nvPr/>
        </p:nvSpPr>
        <p:spPr>
          <a:xfrm>
            <a:off x="3009900" y="2886075"/>
            <a:ext cx="847219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400" b="1" u="sng" dirty="0"/>
              <a:t>MERCI POUR VOTRE ATTENTION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10344150" y="6257925"/>
            <a:ext cx="15680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Questions …</a:t>
            </a:r>
          </a:p>
        </p:txBody>
      </p:sp>
    </p:spTree>
    <p:extLst>
      <p:ext uri="{BB962C8B-B14F-4D97-AF65-F5344CB8AC3E}">
        <p14:creationId xmlns:p14="http://schemas.microsoft.com/office/powerpoint/2010/main" val="1817626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Image 38"/>
          <p:cNvPicPr>
            <a:picLocks noChangeAspect="1"/>
          </p:cNvPicPr>
          <p:nvPr/>
        </p:nvPicPr>
        <p:blipFill rotWithShape="1">
          <a:blip r:embed="rId2"/>
          <a:srcRect l="35209" t="15370" r="17500" b="7407"/>
          <a:stretch/>
        </p:blipFill>
        <p:spPr>
          <a:xfrm>
            <a:off x="10108462" y="5720646"/>
            <a:ext cx="1183451" cy="1087002"/>
          </a:xfrm>
          <a:prstGeom prst="rect">
            <a:avLst/>
          </a:prstGeom>
        </p:spPr>
      </p:pic>
      <p:pic>
        <p:nvPicPr>
          <p:cNvPr id="38" name="Image 37"/>
          <p:cNvPicPr>
            <a:picLocks noChangeAspect="1"/>
          </p:cNvPicPr>
          <p:nvPr/>
        </p:nvPicPr>
        <p:blipFill rotWithShape="1">
          <a:blip r:embed="rId3"/>
          <a:srcRect l="36979" t="21111" r="12396" b="14259"/>
          <a:stretch/>
        </p:blipFill>
        <p:spPr>
          <a:xfrm>
            <a:off x="9932275" y="2630692"/>
            <a:ext cx="1535824" cy="1102886"/>
          </a:xfrm>
          <a:prstGeom prst="rect">
            <a:avLst/>
          </a:prstGeo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EE86A7-BB3D-45BD-89E8-07C7FDE8C168}" type="slidenum">
              <a:rPr lang="fr-FR" smtClean="0"/>
              <a:t>2</a:t>
            </a:fld>
            <a:endParaRPr lang="fr-FR"/>
          </a:p>
        </p:txBody>
      </p:sp>
      <p:sp>
        <p:nvSpPr>
          <p:cNvPr id="5" name="ZoneTexte 4"/>
          <p:cNvSpPr txBox="1"/>
          <p:nvPr/>
        </p:nvSpPr>
        <p:spPr>
          <a:xfrm>
            <a:off x="531812" y="200255"/>
            <a:ext cx="3749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u="sng" dirty="0"/>
              <a:t>Partie Electronique et Electrique</a:t>
            </a:r>
          </a:p>
        </p:txBody>
      </p:sp>
      <p:graphicFrame>
        <p:nvGraphicFramePr>
          <p:cNvPr id="7" name="Tableau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6027939"/>
              </p:ext>
            </p:extLst>
          </p:nvPr>
        </p:nvGraphicFramePr>
        <p:xfrm>
          <a:off x="2429704" y="692852"/>
          <a:ext cx="9253483" cy="136944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947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970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43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306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9661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6243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100" u="sng" dirty="0">
                          <a:effectLst/>
                        </a:rPr>
                        <a:t>Réf</a:t>
                      </a:r>
                      <a:endParaRPr lang="fr-FR" sz="1100" dirty="0">
                        <a:effectLst/>
                        <a:latin typeface="Calibri" panose="020F05020202040A0204" pitchFamily="34" charset="0"/>
                        <a:ea typeface="Calibri" panose="020F05020202040A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100" u="sng" dirty="0">
                          <a:effectLst/>
                        </a:rPr>
                        <a:t>Fonction</a:t>
                      </a:r>
                      <a:endParaRPr lang="fr-FR" sz="1100" dirty="0">
                        <a:effectLst/>
                        <a:latin typeface="Calibri" panose="020F05020202040A0204" pitchFamily="34" charset="0"/>
                        <a:ea typeface="Calibri" panose="020F05020202040A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100" u="sng">
                          <a:effectLst/>
                        </a:rPr>
                        <a:t>Critère</a:t>
                      </a:r>
                      <a:endParaRPr lang="fr-FR" sz="1100">
                        <a:effectLst/>
                        <a:latin typeface="Calibri" panose="020F05020202040A0204" pitchFamily="34" charset="0"/>
                        <a:ea typeface="Calibri" panose="020F05020202040A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100" u="sng">
                          <a:effectLst/>
                        </a:rPr>
                        <a:t>Niveau</a:t>
                      </a:r>
                      <a:endParaRPr lang="fr-FR" sz="1100">
                        <a:effectLst/>
                        <a:latin typeface="Calibri" panose="020F05020202040A0204" pitchFamily="34" charset="0"/>
                        <a:ea typeface="Calibri" panose="020F05020202040A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100" u="sng">
                          <a:effectLst/>
                        </a:rPr>
                        <a:t>Flexibilité</a:t>
                      </a:r>
                      <a:endParaRPr lang="fr-FR" sz="1100">
                        <a:effectLst/>
                        <a:latin typeface="Calibri" panose="020F05020202040A0204" pitchFamily="34" charset="0"/>
                        <a:ea typeface="Calibri" panose="020F05020202040A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122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100" u="sng" dirty="0">
                          <a:effectLst/>
                        </a:rPr>
                        <a:t>1</a:t>
                      </a:r>
                      <a:endParaRPr lang="fr-FR" sz="1100" dirty="0">
                        <a:effectLst/>
                        <a:latin typeface="Calibri" panose="020F05020202040A0204" pitchFamily="34" charset="0"/>
                        <a:ea typeface="Calibri" panose="020F05020202040A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Permettre  la communication bloc - voiture</a:t>
                      </a:r>
                      <a:endParaRPr lang="fr-FR" sz="1100" dirty="0">
                        <a:effectLst/>
                        <a:latin typeface="Calibri" panose="020F05020202040A0204" pitchFamily="34" charset="0"/>
                        <a:ea typeface="Calibri" panose="020F05020202040A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100" u="none" dirty="0">
                          <a:effectLst/>
                          <a:latin typeface="+mn-lt"/>
                          <a:ea typeface="+mn-ea"/>
                          <a:cs typeface="+mn-cs"/>
                        </a:rPr>
                        <a:t>Distance</a:t>
                      </a:r>
                      <a:r>
                        <a:rPr lang="fr-FR" sz="1100" u="none" baseline="0" dirty="0">
                          <a:effectLst/>
                          <a:latin typeface="+mn-lt"/>
                          <a:ea typeface="+mn-ea"/>
                          <a:cs typeface="+mn-cs"/>
                        </a:rPr>
                        <a:t> de communication</a:t>
                      </a:r>
                      <a:endParaRPr lang="fr-FR" sz="1100" u="none" dirty="0">
                        <a:effectLst/>
                        <a:latin typeface="Calibri" panose="020F05020202040A0204" pitchFamily="34" charset="0"/>
                        <a:ea typeface="Calibri" panose="020F05020202040A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100" u="none" dirty="0">
                          <a:effectLst/>
                        </a:rPr>
                        <a:t>10</a:t>
                      </a:r>
                      <a:r>
                        <a:rPr lang="fr-FR" sz="1100" u="none" baseline="0" dirty="0">
                          <a:effectLst/>
                        </a:rPr>
                        <a:t> </a:t>
                      </a:r>
                      <a:r>
                        <a:rPr lang="fr-FR" sz="1100" u="none" dirty="0">
                          <a:effectLst/>
                        </a:rPr>
                        <a:t>m</a:t>
                      </a:r>
                      <a:endParaRPr lang="fr-FR" sz="1100" u="none" dirty="0">
                        <a:effectLst/>
                        <a:latin typeface="Calibri" panose="020F05020202040A0204" pitchFamily="34" charset="0"/>
                        <a:ea typeface="Calibri" panose="020F05020202040A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100" u="none" dirty="0">
                          <a:effectLst/>
                        </a:rPr>
                        <a:t>Supérieur</a:t>
                      </a:r>
                      <a:endParaRPr lang="fr-FR" sz="1100" u="none" dirty="0">
                        <a:effectLst/>
                        <a:latin typeface="Calibri" panose="020F05020202040A0204" pitchFamily="34" charset="0"/>
                        <a:ea typeface="Calibri" panose="020F05020202040A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122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100" u="sng" dirty="0"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fr-FR" sz="1100" dirty="0">
                        <a:effectLst/>
                        <a:latin typeface="Calibri" panose="020F05020202040A0204" pitchFamily="34" charset="0"/>
                        <a:ea typeface="Calibri" panose="020F05020202040A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Identifier le véhicule</a:t>
                      </a:r>
                      <a:endParaRPr lang="fr-FR" sz="1100" dirty="0">
                        <a:effectLst/>
                        <a:latin typeface="Calibri" panose="020F05020202040A0204" pitchFamily="34" charset="0"/>
                        <a:ea typeface="Calibri" panose="020F05020202040A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100" u="none" dirty="0">
                          <a:effectLst/>
                        </a:rPr>
                        <a:t>Accès à</a:t>
                      </a:r>
                      <a:r>
                        <a:rPr lang="fr-FR" sz="1100" u="none" baseline="0" dirty="0">
                          <a:effectLst/>
                        </a:rPr>
                        <a:t> la place</a:t>
                      </a:r>
                      <a:endParaRPr lang="fr-FR" sz="1100" u="none" dirty="0">
                        <a:effectLst/>
                        <a:latin typeface="Calibri" panose="020F05020202040A0204" pitchFamily="34" charset="0"/>
                        <a:ea typeface="Calibri" panose="020F05020202040A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100" i="0" dirty="0">
                          <a:effectLst/>
                          <a:latin typeface="Arial" panose="020B0604020202020204" pitchFamily="34" charset="0"/>
                          <a:ea typeface="Calibri" panose="020F05020202040A0204" pitchFamily="34" charset="0"/>
                          <a:cs typeface="Arial" panose="020B0604020202020204" pitchFamily="34" charset="0"/>
                        </a:rPr>
                        <a:t>Accessibilité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100" u="none" dirty="0">
                          <a:effectLst/>
                        </a:rPr>
                        <a:t>Aucune</a:t>
                      </a:r>
                      <a:endParaRPr lang="fr-FR" sz="1100" u="none" dirty="0">
                        <a:effectLst/>
                        <a:latin typeface="Calibri" panose="020F05020202040A0204" pitchFamily="34" charset="0"/>
                        <a:ea typeface="Calibri" panose="020F05020202040A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2707469" y="2773451"/>
            <a:ext cx="1583270" cy="95625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fr-FR" sz="1400" dirty="0">
              <a:solidFill>
                <a:schemeClr val="bg1"/>
              </a:solidFill>
              <a:latin typeface="+mj-lt"/>
            </a:endParaRPr>
          </a:p>
          <a:p>
            <a:pPr algn="ctr"/>
            <a:r>
              <a:rPr lang="fr-FR" sz="1400" dirty="0">
                <a:solidFill>
                  <a:schemeClr val="bg1"/>
                </a:solidFill>
                <a:latin typeface="+mj-lt"/>
              </a:rPr>
              <a:t>Module </a:t>
            </a:r>
            <a:r>
              <a:rPr lang="fr-FR" sz="1400" dirty="0" err="1">
                <a:solidFill>
                  <a:schemeClr val="bg1"/>
                </a:solidFill>
                <a:latin typeface="+mj-lt"/>
              </a:rPr>
              <a:t>Xbee</a:t>
            </a:r>
            <a:endParaRPr lang="fr-FR" sz="1400" dirty="0">
              <a:solidFill>
                <a:schemeClr val="bg1"/>
              </a:solidFill>
              <a:latin typeface="+mj-lt"/>
            </a:endParaRPr>
          </a:p>
          <a:p>
            <a:pPr algn="ctr"/>
            <a:r>
              <a:rPr lang="fr-FR" sz="1400" dirty="0">
                <a:solidFill>
                  <a:schemeClr val="bg1"/>
                </a:solidFill>
                <a:latin typeface="+mj-lt"/>
              </a:rPr>
              <a:t>60mW, 2,4 </a:t>
            </a:r>
            <a:r>
              <a:rPr lang="fr-FR" sz="1400" dirty="0" err="1">
                <a:solidFill>
                  <a:schemeClr val="bg1"/>
                </a:solidFill>
                <a:latin typeface="+mj-lt"/>
              </a:rPr>
              <a:t>Ghz</a:t>
            </a:r>
            <a:endParaRPr lang="fr-FR" sz="1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761857" y="2773451"/>
            <a:ext cx="1543283" cy="95625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fr-FR" sz="1200" dirty="0">
              <a:solidFill>
                <a:schemeClr val="bg1"/>
              </a:solidFill>
            </a:endParaRPr>
          </a:p>
          <a:p>
            <a:pPr algn="ctr"/>
            <a:r>
              <a:rPr lang="fr-FR" sz="1200" dirty="0">
                <a:solidFill>
                  <a:schemeClr val="bg1"/>
                </a:solidFill>
              </a:rPr>
              <a:t>Carte </a:t>
            </a:r>
            <a:r>
              <a:rPr lang="fr-FR" sz="1200" dirty="0" err="1">
                <a:solidFill>
                  <a:schemeClr val="bg1"/>
                </a:solidFill>
              </a:rPr>
              <a:t>Arduino</a:t>
            </a:r>
            <a:r>
              <a:rPr lang="fr-FR" sz="1200" dirty="0">
                <a:solidFill>
                  <a:schemeClr val="bg1"/>
                </a:solidFill>
              </a:rPr>
              <a:t> </a:t>
            </a:r>
            <a:r>
              <a:rPr lang="fr-FR" sz="1200" dirty="0" err="1">
                <a:solidFill>
                  <a:schemeClr val="bg1"/>
                </a:solidFill>
              </a:rPr>
              <a:t>Uno</a:t>
            </a:r>
            <a:endParaRPr lang="fr-FR" sz="1200" dirty="0">
              <a:solidFill>
                <a:schemeClr val="bg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804484" y="2777322"/>
            <a:ext cx="1597190" cy="95625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fr-FR" sz="1200" dirty="0">
              <a:solidFill>
                <a:schemeClr val="bg1"/>
              </a:solidFill>
            </a:endParaRPr>
          </a:p>
          <a:p>
            <a:pPr algn="ctr"/>
            <a:r>
              <a:rPr lang="fr-FR" sz="1200" dirty="0">
                <a:solidFill>
                  <a:schemeClr val="bg1"/>
                </a:solidFill>
              </a:rPr>
              <a:t>Logiciel de port Série</a:t>
            </a:r>
          </a:p>
        </p:txBody>
      </p:sp>
      <p:cxnSp>
        <p:nvCxnSpPr>
          <p:cNvPr id="11" name="Connecteur droit avec flèche 10"/>
          <p:cNvCxnSpPr>
            <a:stCxn id="8" idx="3"/>
            <a:endCxn id="9" idx="1"/>
          </p:cNvCxnSpPr>
          <p:nvPr/>
        </p:nvCxnSpPr>
        <p:spPr>
          <a:xfrm>
            <a:off x="4290739" y="3251579"/>
            <a:ext cx="471118" cy="0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avec flèche 11"/>
          <p:cNvCxnSpPr>
            <a:stCxn id="9" idx="3"/>
            <a:endCxn id="10" idx="1"/>
          </p:cNvCxnSpPr>
          <p:nvPr/>
        </p:nvCxnSpPr>
        <p:spPr>
          <a:xfrm>
            <a:off x="6305134" y="3251583"/>
            <a:ext cx="499350" cy="3871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ZoneTexte 12"/>
          <p:cNvSpPr txBox="1"/>
          <p:nvPr/>
        </p:nvSpPr>
        <p:spPr>
          <a:xfrm>
            <a:off x="2984309" y="2840510"/>
            <a:ext cx="1325274" cy="28469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fr-FR" sz="1400" dirty="0">
                <a:solidFill>
                  <a:srgbClr val="002060"/>
                </a:solidFill>
                <a:latin typeface="Calibri" panose="020F0502020204030204" pitchFamily="34" charset="0"/>
              </a:rPr>
              <a:t> </a:t>
            </a:r>
            <a:r>
              <a:rPr lang="fr-FR" sz="1400" u="sng" dirty="0">
                <a:solidFill>
                  <a:schemeClr val="bg1"/>
                </a:solidFill>
                <a:latin typeface="+mj-lt"/>
              </a:rPr>
              <a:t>ACQUERIR</a:t>
            </a:r>
            <a:endParaRPr lang="fr-FR" sz="1600" u="sng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5076332" y="2840511"/>
            <a:ext cx="1200145" cy="284693"/>
          </a:xfrm>
          <a:prstGeom prst="rect">
            <a:avLst/>
          </a:prstGeom>
          <a:noFill/>
          <a:ln>
            <a:noFill/>
          </a:ln>
        </p:spPr>
        <p:txBody>
          <a:bodyPr wrap="square" lIns="68580" tIns="34290" rIns="68580" bIns="34290" rtlCol="0">
            <a:spAutoFit/>
          </a:bodyPr>
          <a:lstStyle/>
          <a:p>
            <a:r>
              <a:rPr lang="fr-FR" sz="1400" u="sng" dirty="0">
                <a:solidFill>
                  <a:schemeClr val="bg1"/>
                </a:solidFill>
              </a:rPr>
              <a:t>TRAITER</a:t>
            </a:r>
            <a:endParaRPr lang="fr-FR" u="sng" dirty="0">
              <a:solidFill>
                <a:schemeClr val="bg1"/>
              </a:solidFill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6867312" y="2840511"/>
            <a:ext cx="1532692" cy="28469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fr-FR" sz="1400" u="sng" dirty="0">
                <a:solidFill>
                  <a:schemeClr val="bg1"/>
                </a:solidFill>
              </a:rPr>
              <a:t>COMMUNIQUER</a:t>
            </a:r>
            <a:endParaRPr lang="fr-FR" u="sng" dirty="0">
              <a:solidFill>
                <a:schemeClr val="bg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253683" y="4700576"/>
            <a:ext cx="1583270" cy="95670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fr-FR" sz="1200" dirty="0">
                <a:solidFill>
                  <a:schemeClr val="bg1"/>
                </a:solidFill>
              </a:rPr>
              <a:t>                                      </a:t>
            </a:r>
          </a:p>
          <a:p>
            <a:pPr algn="ctr"/>
            <a:r>
              <a:rPr lang="fr-FR" sz="1200" dirty="0">
                <a:solidFill>
                  <a:schemeClr val="bg1"/>
                </a:solidFill>
              </a:rPr>
              <a:t>Batteries rechargées par panneau solaire  </a:t>
            </a:r>
          </a:p>
        </p:txBody>
      </p:sp>
      <p:sp>
        <p:nvSpPr>
          <p:cNvPr id="17" name="Rectangle 16"/>
          <p:cNvSpPr/>
          <p:nvPr/>
        </p:nvSpPr>
        <p:spPr>
          <a:xfrm>
            <a:off x="4186900" y="4700576"/>
            <a:ext cx="1583270" cy="95625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fr-FR" sz="1200" dirty="0">
                <a:solidFill>
                  <a:schemeClr val="bg1"/>
                </a:solidFill>
              </a:rPr>
              <a:t>                                      </a:t>
            </a:r>
          </a:p>
          <a:p>
            <a:pPr algn="ctr"/>
            <a:endParaRPr lang="fr-FR" sz="1200" dirty="0">
              <a:solidFill>
                <a:schemeClr val="bg1"/>
              </a:solidFill>
            </a:endParaRPr>
          </a:p>
          <a:p>
            <a:pPr algn="ctr"/>
            <a:r>
              <a:rPr lang="fr-FR" sz="1200" dirty="0">
                <a:solidFill>
                  <a:schemeClr val="bg1"/>
                </a:solidFill>
              </a:rPr>
              <a:t>Ponts en H</a:t>
            </a:r>
          </a:p>
          <a:p>
            <a:pPr algn="ctr"/>
            <a:r>
              <a:rPr lang="fr-FR" sz="1200" dirty="0">
                <a:solidFill>
                  <a:schemeClr val="bg1"/>
                </a:solidFill>
              </a:rPr>
              <a:t>Relais</a:t>
            </a:r>
          </a:p>
          <a:p>
            <a:pPr algn="ctr"/>
            <a:r>
              <a:rPr lang="fr-FR" sz="1200" dirty="0">
                <a:solidFill>
                  <a:schemeClr val="bg1"/>
                </a:solidFill>
              </a:rPr>
              <a:t>  </a:t>
            </a:r>
          </a:p>
        </p:txBody>
      </p:sp>
      <p:sp>
        <p:nvSpPr>
          <p:cNvPr id="18" name="Rectangle 17"/>
          <p:cNvSpPr/>
          <p:nvPr/>
        </p:nvSpPr>
        <p:spPr>
          <a:xfrm>
            <a:off x="6105496" y="4700576"/>
            <a:ext cx="1583270" cy="95625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fr-FR" sz="1200" dirty="0">
                <a:solidFill>
                  <a:schemeClr val="bg1"/>
                </a:solidFill>
              </a:rPr>
              <a:t>                                      Motoréducteur</a:t>
            </a:r>
          </a:p>
          <a:p>
            <a:pPr algn="ctr"/>
            <a:r>
              <a:rPr lang="fr-FR" sz="1200" dirty="0">
                <a:solidFill>
                  <a:schemeClr val="bg1"/>
                </a:solidFill>
              </a:rPr>
              <a:t>CC, 12 Volts</a:t>
            </a:r>
          </a:p>
        </p:txBody>
      </p:sp>
      <p:sp>
        <p:nvSpPr>
          <p:cNvPr id="19" name="Rectangle 18"/>
          <p:cNvSpPr/>
          <p:nvPr/>
        </p:nvSpPr>
        <p:spPr>
          <a:xfrm>
            <a:off x="8026708" y="4689341"/>
            <a:ext cx="1583270" cy="95625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fr-FR" sz="1200" dirty="0">
                <a:solidFill>
                  <a:schemeClr val="bg1"/>
                </a:solidFill>
              </a:rPr>
              <a:t>                                      Vérin électrique</a:t>
            </a:r>
          </a:p>
          <a:p>
            <a:pPr algn="ctr"/>
            <a:r>
              <a:rPr lang="fr-FR" sz="1200" dirty="0">
                <a:solidFill>
                  <a:schemeClr val="bg1"/>
                </a:solidFill>
              </a:rPr>
              <a:t>Renvoi d’angle</a:t>
            </a:r>
          </a:p>
          <a:p>
            <a:pPr algn="ctr"/>
            <a:r>
              <a:rPr lang="fr-FR" sz="1200" dirty="0">
                <a:solidFill>
                  <a:schemeClr val="bg1"/>
                </a:solidFill>
              </a:rPr>
              <a:t>Vérin pneumatique</a:t>
            </a:r>
          </a:p>
        </p:txBody>
      </p:sp>
      <p:cxnSp>
        <p:nvCxnSpPr>
          <p:cNvPr id="20" name="Connecteur droit 19"/>
          <p:cNvCxnSpPr>
            <a:stCxn id="16" idx="3"/>
            <a:endCxn id="17" idx="1"/>
          </p:cNvCxnSpPr>
          <p:nvPr/>
        </p:nvCxnSpPr>
        <p:spPr>
          <a:xfrm flipV="1">
            <a:off x="3836953" y="5178704"/>
            <a:ext cx="349947" cy="225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20"/>
          <p:cNvCxnSpPr>
            <a:stCxn id="17" idx="3"/>
            <a:endCxn id="18" idx="1"/>
          </p:cNvCxnSpPr>
          <p:nvPr/>
        </p:nvCxnSpPr>
        <p:spPr>
          <a:xfrm>
            <a:off x="5770178" y="5178704"/>
            <a:ext cx="335327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/>
          <p:cNvCxnSpPr>
            <a:stCxn id="18" idx="3"/>
            <a:endCxn id="19" idx="1"/>
          </p:cNvCxnSpPr>
          <p:nvPr/>
        </p:nvCxnSpPr>
        <p:spPr>
          <a:xfrm flipV="1">
            <a:off x="7688766" y="5167471"/>
            <a:ext cx="337942" cy="11234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22"/>
          <p:cNvCxnSpPr>
            <a:stCxn id="17" idx="1"/>
          </p:cNvCxnSpPr>
          <p:nvPr/>
        </p:nvCxnSpPr>
        <p:spPr>
          <a:xfrm flipH="1">
            <a:off x="4067103" y="5178707"/>
            <a:ext cx="119805" cy="112691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23"/>
          <p:cNvCxnSpPr>
            <a:stCxn id="18" idx="1"/>
          </p:cNvCxnSpPr>
          <p:nvPr/>
        </p:nvCxnSpPr>
        <p:spPr>
          <a:xfrm flipH="1">
            <a:off x="5991873" y="5178707"/>
            <a:ext cx="113624" cy="112691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24"/>
          <p:cNvCxnSpPr>
            <a:stCxn id="19" idx="1"/>
          </p:cNvCxnSpPr>
          <p:nvPr/>
        </p:nvCxnSpPr>
        <p:spPr>
          <a:xfrm flipH="1">
            <a:off x="7919264" y="5167473"/>
            <a:ext cx="107444" cy="112691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ZoneTexte 25"/>
          <p:cNvSpPr txBox="1"/>
          <p:nvPr/>
        </p:nvSpPr>
        <p:spPr>
          <a:xfrm>
            <a:off x="2512020" y="4711213"/>
            <a:ext cx="1247382" cy="28469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fr-FR" sz="1400" u="sng" dirty="0">
                <a:solidFill>
                  <a:schemeClr val="bg1"/>
                </a:solidFill>
              </a:rPr>
              <a:t>ALIMENTER</a:t>
            </a:r>
            <a:endParaRPr lang="fr-FR" u="sng" dirty="0">
              <a:solidFill>
                <a:schemeClr val="bg1"/>
              </a:solidFill>
            </a:endParaRPr>
          </a:p>
        </p:txBody>
      </p:sp>
      <p:sp>
        <p:nvSpPr>
          <p:cNvPr id="27" name="ZoneTexte 26"/>
          <p:cNvSpPr txBox="1"/>
          <p:nvPr/>
        </p:nvSpPr>
        <p:spPr>
          <a:xfrm>
            <a:off x="4330565" y="4706791"/>
            <a:ext cx="1374820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  </a:t>
            </a:r>
            <a:r>
              <a:rPr lang="fr-FR" sz="1400" u="sng" dirty="0">
                <a:solidFill>
                  <a:schemeClr val="bg1"/>
                </a:solidFill>
              </a:rPr>
              <a:t>DISTRIBUER</a:t>
            </a:r>
            <a:endParaRPr lang="fr-FR" u="sng" dirty="0">
              <a:solidFill>
                <a:schemeClr val="bg1"/>
              </a:solidFill>
            </a:endParaRPr>
          </a:p>
        </p:txBody>
      </p:sp>
      <p:sp>
        <p:nvSpPr>
          <p:cNvPr id="28" name="ZoneTexte 27"/>
          <p:cNvSpPr txBox="1"/>
          <p:nvPr/>
        </p:nvSpPr>
        <p:spPr>
          <a:xfrm>
            <a:off x="6368620" y="4737570"/>
            <a:ext cx="1375652" cy="284693"/>
          </a:xfrm>
          <a:prstGeom prst="rect">
            <a:avLst/>
          </a:prstGeom>
          <a:noFill/>
          <a:ln>
            <a:noFill/>
          </a:ln>
        </p:spPr>
        <p:txBody>
          <a:bodyPr wrap="square" lIns="68580" tIns="34290" rIns="68580" bIns="34290" rtlCol="0">
            <a:spAutoFit/>
          </a:bodyPr>
          <a:lstStyle/>
          <a:p>
            <a:r>
              <a:rPr lang="fr-FR" sz="1400" u="sng" dirty="0">
                <a:solidFill>
                  <a:schemeClr val="bg1"/>
                </a:solidFill>
              </a:rPr>
              <a:t>CONVERTIR</a:t>
            </a:r>
            <a:endParaRPr lang="fr-FR" u="sng" dirty="0">
              <a:solidFill>
                <a:schemeClr val="bg1"/>
              </a:solidFill>
            </a:endParaRPr>
          </a:p>
        </p:txBody>
      </p:sp>
      <p:sp>
        <p:nvSpPr>
          <p:cNvPr id="29" name="ZoneTexte 28"/>
          <p:cNvSpPr txBox="1"/>
          <p:nvPr/>
        </p:nvSpPr>
        <p:spPr>
          <a:xfrm>
            <a:off x="8026708" y="4741853"/>
            <a:ext cx="1583270" cy="28469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fr-FR" sz="1400" dirty="0">
                <a:solidFill>
                  <a:schemeClr val="bg1"/>
                </a:solidFill>
              </a:rPr>
              <a:t>  </a:t>
            </a:r>
            <a:r>
              <a:rPr lang="fr-FR" sz="1400" u="sng" dirty="0">
                <a:solidFill>
                  <a:schemeClr val="bg1"/>
                </a:solidFill>
              </a:rPr>
              <a:t>TRANSMETTRE</a:t>
            </a:r>
            <a:endParaRPr lang="fr-FR" u="sng" dirty="0">
              <a:solidFill>
                <a:schemeClr val="bg1"/>
              </a:solidFill>
            </a:endParaRPr>
          </a:p>
        </p:txBody>
      </p:sp>
      <p:cxnSp>
        <p:nvCxnSpPr>
          <p:cNvPr id="30" name="Connecteur en angle 29"/>
          <p:cNvCxnSpPr/>
          <p:nvPr/>
        </p:nvCxnSpPr>
        <p:spPr>
          <a:xfrm flipH="1">
            <a:off x="5185561" y="3266400"/>
            <a:ext cx="3423139" cy="1445126"/>
          </a:xfrm>
          <a:prstGeom prst="bentConnector4">
            <a:avLst>
              <a:gd name="adj1" fmla="val -5009"/>
              <a:gd name="adj2" fmla="val 66543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ZoneTexte 30"/>
          <p:cNvSpPr txBox="1"/>
          <p:nvPr/>
        </p:nvSpPr>
        <p:spPr>
          <a:xfrm>
            <a:off x="6133384" y="4037973"/>
            <a:ext cx="2268290" cy="2077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fr-FR" sz="900" b="1" dirty="0"/>
              <a:t>Ordres de commande</a:t>
            </a:r>
          </a:p>
        </p:txBody>
      </p:sp>
      <p:sp>
        <p:nvSpPr>
          <p:cNvPr id="32" name="Rectangle 31"/>
          <p:cNvSpPr/>
          <p:nvPr/>
        </p:nvSpPr>
        <p:spPr>
          <a:xfrm>
            <a:off x="9810440" y="3988963"/>
            <a:ext cx="1791009" cy="172919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fr-FR" dirty="0">
              <a:solidFill>
                <a:schemeClr val="bg1"/>
              </a:solidFill>
            </a:endParaRPr>
          </a:p>
          <a:p>
            <a:pPr algn="ctr"/>
            <a:endParaRPr lang="fr-FR" dirty="0">
              <a:solidFill>
                <a:schemeClr val="bg1"/>
              </a:solidFill>
            </a:endParaRPr>
          </a:p>
          <a:p>
            <a:pPr algn="ctr"/>
            <a:r>
              <a:rPr lang="fr-FR" dirty="0">
                <a:solidFill>
                  <a:schemeClr val="bg1"/>
                </a:solidFill>
              </a:rPr>
              <a:t>ACTION:</a:t>
            </a:r>
          </a:p>
          <a:p>
            <a:pPr algn="ctr"/>
            <a:r>
              <a:rPr lang="fr-FR" dirty="0">
                <a:solidFill>
                  <a:schemeClr val="bg1"/>
                </a:solidFill>
              </a:rPr>
              <a:t>Mouvement du bloc</a:t>
            </a:r>
          </a:p>
          <a:p>
            <a:pPr algn="ctr"/>
            <a:r>
              <a:rPr lang="fr-FR" dirty="0">
                <a:solidFill>
                  <a:schemeClr val="bg1"/>
                </a:solidFill>
              </a:rPr>
              <a:t>PARKING</a:t>
            </a:r>
          </a:p>
          <a:p>
            <a:pPr algn="ctr"/>
            <a:endParaRPr lang="fr-FR" dirty="0">
              <a:solidFill>
                <a:schemeClr val="bg1"/>
              </a:solidFill>
            </a:endParaRPr>
          </a:p>
          <a:p>
            <a:pPr algn="ctr"/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34" name="Flèche vers le bas 33"/>
          <p:cNvSpPr/>
          <p:nvPr/>
        </p:nvSpPr>
        <p:spPr>
          <a:xfrm>
            <a:off x="10523348" y="3729707"/>
            <a:ext cx="353680" cy="46685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fr-FR"/>
          </a:p>
        </p:txBody>
      </p:sp>
      <p:sp>
        <p:nvSpPr>
          <p:cNvPr id="35" name="Flèche vers le bas 34"/>
          <p:cNvSpPr/>
          <p:nvPr/>
        </p:nvSpPr>
        <p:spPr>
          <a:xfrm>
            <a:off x="10523348" y="5510554"/>
            <a:ext cx="353680" cy="46685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fr-FR"/>
          </a:p>
        </p:txBody>
      </p:sp>
      <p:sp>
        <p:nvSpPr>
          <p:cNvPr id="37" name="Organigramme : Processus 36"/>
          <p:cNvSpPr/>
          <p:nvPr/>
        </p:nvSpPr>
        <p:spPr bwMode="auto">
          <a:xfrm>
            <a:off x="2478460" y="2606433"/>
            <a:ext cx="6120680" cy="1298041"/>
          </a:xfrm>
          <a:prstGeom prst="flowChartProcess">
            <a:avLst/>
          </a:prstGeom>
          <a:noFill/>
          <a:ln w="412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800" b="0" i="1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pitchFamily="2" charset="-122"/>
            </a:endParaRPr>
          </a:p>
        </p:txBody>
      </p:sp>
      <p:sp>
        <p:nvSpPr>
          <p:cNvPr id="41" name="ZoneTexte 40"/>
          <p:cNvSpPr txBox="1"/>
          <p:nvPr/>
        </p:nvSpPr>
        <p:spPr>
          <a:xfrm>
            <a:off x="268686" y="1332203"/>
            <a:ext cx="22097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Cahier des charges :</a:t>
            </a:r>
          </a:p>
        </p:txBody>
      </p:sp>
      <p:sp>
        <p:nvSpPr>
          <p:cNvPr id="42" name="ZoneTexte 41"/>
          <p:cNvSpPr txBox="1"/>
          <p:nvPr/>
        </p:nvSpPr>
        <p:spPr>
          <a:xfrm>
            <a:off x="4204114" y="2243751"/>
            <a:ext cx="2589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Chaine d’Information</a:t>
            </a:r>
          </a:p>
        </p:txBody>
      </p:sp>
      <p:sp>
        <p:nvSpPr>
          <p:cNvPr id="43" name="ZoneTexte 42"/>
          <p:cNvSpPr txBox="1"/>
          <p:nvPr/>
        </p:nvSpPr>
        <p:spPr>
          <a:xfrm>
            <a:off x="5230160" y="5718157"/>
            <a:ext cx="2149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Chaine d’Energie</a:t>
            </a:r>
          </a:p>
        </p:txBody>
      </p:sp>
    </p:spTree>
    <p:extLst>
      <p:ext uri="{BB962C8B-B14F-4D97-AF65-F5344CB8AC3E}">
        <p14:creationId xmlns:p14="http://schemas.microsoft.com/office/powerpoint/2010/main" val="483349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 animBg="1"/>
      <p:bldP spid="9" grpId="0" animBg="1"/>
      <p:bldP spid="10" grpId="0" animBg="1"/>
      <p:bldP spid="13" grpId="0"/>
      <p:bldP spid="14" grpId="0"/>
      <p:bldP spid="15" grpId="0"/>
      <p:bldP spid="16" grpId="0" animBg="1"/>
      <p:bldP spid="17" grpId="0" animBg="1"/>
      <p:bldP spid="18" grpId="0" animBg="1"/>
      <p:bldP spid="19" grpId="0" animBg="1"/>
      <p:bldP spid="26" grpId="0"/>
      <p:bldP spid="27" grpId="0"/>
      <p:bldP spid="28" grpId="0"/>
      <p:bldP spid="29" grpId="0"/>
      <p:bldP spid="31" grpId="0"/>
      <p:bldP spid="32" grpId="0" animBg="1"/>
      <p:bldP spid="34" grpId="0" animBg="1"/>
      <p:bldP spid="35" grpId="0" animBg="1"/>
      <p:bldP spid="37" grpId="0" animBg="1"/>
      <p:bldP spid="41" grpId="0"/>
      <p:bldP spid="42" grpId="0"/>
      <p:bldP spid="4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EE86A7-BB3D-45BD-89E8-07C7FDE8C168}" type="slidenum">
              <a:rPr lang="fr-FR" smtClean="0"/>
              <a:t>3</a:t>
            </a:fld>
            <a:endParaRPr lang="fr-FR"/>
          </a:p>
        </p:txBody>
      </p:sp>
      <p:sp>
        <p:nvSpPr>
          <p:cNvPr id="21" name="ZoneTexte 20"/>
          <p:cNvSpPr txBox="1"/>
          <p:nvPr/>
        </p:nvSpPr>
        <p:spPr>
          <a:xfrm>
            <a:off x="444843" y="222422"/>
            <a:ext cx="49616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u="sng" dirty="0"/>
              <a:t>Premier Objectif :</a:t>
            </a:r>
            <a:r>
              <a:rPr lang="fr-FR" dirty="0"/>
              <a:t> </a:t>
            </a:r>
            <a:r>
              <a:rPr lang="fr-FR" b="1" dirty="0"/>
              <a:t>Etablir la communication</a:t>
            </a:r>
          </a:p>
        </p:txBody>
      </p:sp>
      <p:cxnSp>
        <p:nvCxnSpPr>
          <p:cNvPr id="22" name="Connecteur droit avec flèche 21"/>
          <p:cNvCxnSpPr>
            <a:stCxn id="29" idx="3"/>
            <a:endCxn id="23" idx="1"/>
          </p:cNvCxnSpPr>
          <p:nvPr/>
        </p:nvCxnSpPr>
        <p:spPr>
          <a:xfrm flipV="1">
            <a:off x="3200988" y="2321403"/>
            <a:ext cx="802511" cy="27405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4" descr="https://cdn.sparkfun.com/assets/learn_tutorials/2/2/3/action-usb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3499" y="1804105"/>
            <a:ext cx="1034596" cy="1034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Connecteur droit avec flèche 23"/>
          <p:cNvCxnSpPr>
            <a:stCxn id="23" idx="3"/>
            <a:endCxn id="31" idx="3"/>
          </p:cNvCxnSpPr>
          <p:nvPr/>
        </p:nvCxnSpPr>
        <p:spPr>
          <a:xfrm>
            <a:off x="5038095" y="2321403"/>
            <a:ext cx="1700653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ZoneTexte 24"/>
          <p:cNvSpPr txBox="1"/>
          <p:nvPr/>
        </p:nvSpPr>
        <p:spPr>
          <a:xfrm>
            <a:off x="3239479" y="2345354"/>
            <a:ext cx="582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USB</a:t>
            </a:r>
          </a:p>
        </p:txBody>
      </p:sp>
      <p:sp>
        <p:nvSpPr>
          <p:cNvPr id="26" name="ZoneTexte 25"/>
          <p:cNvSpPr txBox="1"/>
          <p:nvPr/>
        </p:nvSpPr>
        <p:spPr>
          <a:xfrm>
            <a:off x="5106194" y="1917163"/>
            <a:ext cx="1610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Ondes radio</a:t>
            </a:r>
          </a:p>
        </p:txBody>
      </p:sp>
      <p:sp>
        <p:nvSpPr>
          <p:cNvPr id="27" name="ZoneTexte 26"/>
          <p:cNvSpPr txBox="1"/>
          <p:nvPr/>
        </p:nvSpPr>
        <p:spPr>
          <a:xfrm>
            <a:off x="3099997" y="1880945"/>
            <a:ext cx="72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Ordre</a:t>
            </a:r>
          </a:p>
        </p:txBody>
      </p:sp>
      <p:sp>
        <p:nvSpPr>
          <p:cNvPr id="28" name="ZoneTexte 27"/>
          <p:cNvSpPr txBox="1"/>
          <p:nvPr/>
        </p:nvSpPr>
        <p:spPr>
          <a:xfrm>
            <a:off x="3554365" y="2816577"/>
            <a:ext cx="1483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Adresse mac1</a:t>
            </a:r>
          </a:p>
        </p:txBody>
      </p:sp>
      <p:pic>
        <p:nvPicPr>
          <p:cNvPr id="29" name="Image 2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750" y="1577728"/>
            <a:ext cx="2249238" cy="1542160"/>
          </a:xfrm>
          <a:prstGeom prst="rect">
            <a:avLst/>
          </a:prstGeom>
        </p:spPr>
      </p:pic>
      <p:sp>
        <p:nvSpPr>
          <p:cNvPr id="30" name="ZoneTexte 29"/>
          <p:cNvSpPr txBox="1"/>
          <p:nvPr/>
        </p:nvSpPr>
        <p:spPr>
          <a:xfrm>
            <a:off x="3717517" y="1458854"/>
            <a:ext cx="1784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Shield</a:t>
            </a:r>
            <a:r>
              <a:rPr lang="fr-FR" dirty="0"/>
              <a:t> Explorer</a:t>
            </a:r>
          </a:p>
        </p:txBody>
      </p:sp>
      <p:pic>
        <p:nvPicPr>
          <p:cNvPr id="31" name="Picture 4" descr="https://cdn.sparkfun.com/assets/learn_tutorials/2/2/3/action-usb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738748" y="1804105"/>
            <a:ext cx="1101026" cy="1034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Image 3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942093" y="1643749"/>
            <a:ext cx="2337794" cy="1542160"/>
          </a:xfrm>
          <a:prstGeom prst="rect">
            <a:avLst/>
          </a:prstGeom>
        </p:spPr>
      </p:pic>
      <p:cxnSp>
        <p:nvCxnSpPr>
          <p:cNvPr id="35" name="Connecteur droit avec flèche 34"/>
          <p:cNvCxnSpPr/>
          <p:nvPr/>
        </p:nvCxnSpPr>
        <p:spPr>
          <a:xfrm>
            <a:off x="7870832" y="2215851"/>
            <a:ext cx="928847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ZoneTexte 35"/>
          <p:cNvSpPr txBox="1"/>
          <p:nvPr/>
        </p:nvSpPr>
        <p:spPr>
          <a:xfrm>
            <a:off x="7979256" y="2286495"/>
            <a:ext cx="582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USB</a:t>
            </a:r>
          </a:p>
        </p:txBody>
      </p:sp>
      <p:sp>
        <p:nvSpPr>
          <p:cNvPr id="37" name="ZoneTexte 36"/>
          <p:cNvSpPr txBox="1"/>
          <p:nvPr/>
        </p:nvSpPr>
        <p:spPr>
          <a:xfrm>
            <a:off x="7773196" y="1787812"/>
            <a:ext cx="2007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Communication</a:t>
            </a:r>
          </a:p>
        </p:txBody>
      </p:sp>
      <p:sp>
        <p:nvSpPr>
          <p:cNvPr id="39" name="ZoneTexte 38"/>
          <p:cNvSpPr txBox="1"/>
          <p:nvPr/>
        </p:nvSpPr>
        <p:spPr>
          <a:xfrm>
            <a:off x="6547712" y="2814621"/>
            <a:ext cx="18437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Adresse mac 2</a:t>
            </a:r>
          </a:p>
        </p:txBody>
      </p:sp>
      <p:cxnSp>
        <p:nvCxnSpPr>
          <p:cNvPr id="40" name="Connecteur droit avec flèche 39"/>
          <p:cNvCxnSpPr/>
          <p:nvPr/>
        </p:nvCxnSpPr>
        <p:spPr>
          <a:xfrm flipV="1">
            <a:off x="10226095" y="339234"/>
            <a:ext cx="968535" cy="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40"/>
          <p:cNvCxnSpPr/>
          <p:nvPr/>
        </p:nvCxnSpPr>
        <p:spPr>
          <a:xfrm flipH="1">
            <a:off x="10183446" y="702438"/>
            <a:ext cx="1011184" cy="2046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ZoneTexte 41"/>
          <p:cNvSpPr txBox="1"/>
          <p:nvPr/>
        </p:nvSpPr>
        <p:spPr>
          <a:xfrm>
            <a:off x="11379030" y="154568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Aller</a:t>
            </a:r>
          </a:p>
        </p:txBody>
      </p:sp>
      <p:sp>
        <p:nvSpPr>
          <p:cNvPr id="43" name="ZoneTexte 42"/>
          <p:cNvSpPr txBox="1"/>
          <p:nvPr/>
        </p:nvSpPr>
        <p:spPr>
          <a:xfrm>
            <a:off x="11282882" y="516992"/>
            <a:ext cx="804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Retour</a:t>
            </a:r>
          </a:p>
        </p:txBody>
      </p:sp>
      <p:cxnSp>
        <p:nvCxnSpPr>
          <p:cNvPr id="44" name="Connecteur droit avec flèche 43"/>
          <p:cNvCxnSpPr/>
          <p:nvPr/>
        </p:nvCxnSpPr>
        <p:spPr>
          <a:xfrm flipH="1">
            <a:off x="7490389" y="1152907"/>
            <a:ext cx="1050487" cy="17977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eur droit avec flèche 44"/>
          <p:cNvCxnSpPr/>
          <p:nvPr/>
        </p:nvCxnSpPr>
        <p:spPr>
          <a:xfrm flipH="1">
            <a:off x="5037463" y="1165817"/>
            <a:ext cx="1510250" cy="5067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eur droit avec flèche 46"/>
          <p:cNvCxnSpPr/>
          <p:nvPr/>
        </p:nvCxnSpPr>
        <p:spPr>
          <a:xfrm flipH="1">
            <a:off x="3099997" y="1152907"/>
            <a:ext cx="903502" cy="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http://ftp1.digi.com/support/documentation/html/90001399/90001399_A/Images/xctu_serial_term_i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2515" y="3524146"/>
            <a:ext cx="6273875" cy="3118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ZoneTexte 49"/>
          <p:cNvSpPr txBox="1"/>
          <p:nvPr/>
        </p:nvSpPr>
        <p:spPr>
          <a:xfrm>
            <a:off x="9300790" y="4490424"/>
            <a:ext cx="2787056" cy="1200329"/>
          </a:xfrm>
          <a:prstGeom prst="rect">
            <a:avLst/>
          </a:prstGeom>
          <a:solidFill>
            <a:srgbClr val="FFFFFF">
              <a:shade val="85000"/>
            </a:srgbClr>
          </a:solidFill>
          <a:ln w="31750">
            <a:solidFill>
              <a:srgbClr val="FF0000"/>
            </a:solidFill>
          </a:ln>
          <a:effectLst>
            <a:softEdge rad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Résultat :</a:t>
            </a:r>
          </a:p>
          <a:p>
            <a:pPr algn="ctr"/>
            <a:r>
              <a:rPr lang="fr-FR" dirty="0"/>
              <a:t> Aucun problème de communication, </a:t>
            </a:r>
          </a:p>
          <a:p>
            <a:pPr algn="ctr"/>
            <a:r>
              <a:rPr lang="fr-FR" dirty="0"/>
              <a:t>Test réussi</a:t>
            </a:r>
          </a:p>
        </p:txBody>
      </p:sp>
      <p:sp>
        <p:nvSpPr>
          <p:cNvPr id="49" name="ZoneTexte 48"/>
          <p:cNvSpPr txBox="1"/>
          <p:nvPr/>
        </p:nvSpPr>
        <p:spPr>
          <a:xfrm>
            <a:off x="369704" y="3177720"/>
            <a:ext cx="2306119" cy="1138773"/>
          </a:xfrm>
          <a:prstGeom prst="rect">
            <a:avLst/>
          </a:prstGeom>
          <a:solidFill>
            <a:srgbClr val="FFFFFF">
              <a:shade val="85000"/>
            </a:srgbClr>
          </a:solidFill>
        </p:spPr>
        <p:txBody>
          <a:bodyPr wrap="square" rtlCol="0">
            <a:spAutoFit/>
          </a:bodyPr>
          <a:lstStyle/>
          <a:p>
            <a:r>
              <a:rPr lang="fr-FR" sz="1400" u="sng" dirty="0"/>
              <a:t>Logiciel de Port Série :</a:t>
            </a:r>
          </a:p>
          <a:p>
            <a:pPr marL="285750" indent="-285750">
              <a:buFontTx/>
              <a:buChar char="-"/>
            </a:pPr>
            <a:r>
              <a:rPr lang="fr-FR" dirty="0" err="1"/>
              <a:t>Putty</a:t>
            </a:r>
            <a:endParaRPr lang="fr-FR" dirty="0"/>
          </a:p>
          <a:p>
            <a:pPr marL="285750" indent="-285750">
              <a:buFontTx/>
              <a:buChar char="-"/>
            </a:pPr>
            <a:r>
              <a:rPr lang="fr-FR" dirty="0"/>
              <a:t>XTCU</a:t>
            </a:r>
          </a:p>
          <a:p>
            <a:pPr marL="285750" indent="-285750">
              <a:buFontTx/>
              <a:buChar char="-"/>
            </a:pPr>
            <a:r>
              <a:rPr lang="fr-FR" dirty="0" err="1"/>
              <a:t>SecureRT</a:t>
            </a:r>
            <a:endParaRPr lang="fr-FR" dirty="0"/>
          </a:p>
        </p:txBody>
      </p:sp>
      <p:pic>
        <p:nvPicPr>
          <p:cNvPr id="1028" name="Picture 4" descr="http://screenshots.en.sftcdn.net/en/scrn/20000/20678/putty-05-535x535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704" y="4490424"/>
            <a:ext cx="732375" cy="732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www.sienerinformatique.com/boutiques/images/fiches/VANDYKE-SecureCRT-01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194" y="4508424"/>
            <a:ext cx="714375" cy="71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ftp1.digi.com/support/documentation/html/90002199/90002199_A/Images/Digi%20logo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4684" y="4510310"/>
            <a:ext cx="737709" cy="724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9679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5" grpId="0"/>
      <p:bldP spid="26" grpId="0"/>
      <p:bldP spid="27" grpId="0"/>
      <p:bldP spid="28" grpId="0"/>
      <p:bldP spid="30" grpId="0"/>
      <p:bldP spid="36" grpId="0"/>
      <p:bldP spid="37" grpId="0"/>
      <p:bldP spid="39" grpId="0"/>
      <p:bldP spid="42" grpId="0"/>
      <p:bldP spid="43" grpId="0"/>
      <p:bldP spid="50" grpId="0" animBg="1"/>
      <p:bldP spid="4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EE86A7-BB3D-45BD-89E8-07C7FDE8C168}" type="slidenum">
              <a:rPr lang="fr-FR" smtClean="0"/>
              <a:t>4</a:t>
            </a:fld>
            <a:endParaRPr lang="fr-FR"/>
          </a:p>
        </p:txBody>
      </p:sp>
      <p:sp>
        <p:nvSpPr>
          <p:cNvPr id="3" name="ZoneTexte 2"/>
          <p:cNvSpPr txBox="1"/>
          <p:nvPr/>
        </p:nvSpPr>
        <p:spPr>
          <a:xfrm>
            <a:off x="254236" y="219292"/>
            <a:ext cx="11876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u="sng" dirty="0"/>
              <a:t>Second Objectif: </a:t>
            </a:r>
            <a:r>
              <a:rPr lang="fr-FR" b="1" dirty="0"/>
              <a:t>Faire communiquer deux modules </a:t>
            </a:r>
            <a:r>
              <a:rPr lang="fr-FR" b="1" dirty="0" err="1"/>
              <a:t>Xbee</a:t>
            </a:r>
            <a:r>
              <a:rPr lang="fr-FR" b="1" dirty="0"/>
              <a:t> à distance et traiter le signal grâce à </a:t>
            </a:r>
            <a:r>
              <a:rPr lang="fr-FR" b="1" dirty="0" err="1"/>
              <a:t>Arduino</a:t>
            </a:r>
            <a:endParaRPr lang="fr-FR" b="1" dirty="0"/>
          </a:p>
        </p:txBody>
      </p:sp>
      <p:cxnSp>
        <p:nvCxnSpPr>
          <p:cNvPr id="28" name="Connecteur droit avec flèche 27"/>
          <p:cNvCxnSpPr>
            <a:stCxn id="56" idx="3"/>
            <a:endCxn id="29" idx="1"/>
          </p:cNvCxnSpPr>
          <p:nvPr/>
        </p:nvCxnSpPr>
        <p:spPr>
          <a:xfrm flipV="1">
            <a:off x="2583150" y="2630515"/>
            <a:ext cx="802511" cy="27405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4" descr="https://cdn.sparkfun.com/assets/learn_tutorials/2/2/3/action-usb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5661" y="2113217"/>
            <a:ext cx="1034596" cy="1034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0" name="Connecteur droit avec flèche 29"/>
          <p:cNvCxnSpPr>
            <a:stCxn id="29" idx="3"/>
            <a:endCxn id="60" idx="1"/>
          </p:cNvCxnSpPr>
          <p:nvPr/>
        </p:nvCxnSpPr>
        <p:spPr>
          <a:xfrm>
            <a:off x="4420257" y="2630515"/>
            <a:ext cx="928847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ZoneTexte 30"/>
          <p:cNvSpPr txBox="1"/>
          <p:nvPr/>
        </p:nvSpPr>
        <p:spPr>
          <a:xfrm>
            <a:off x="2621641" y="2654466"/>
            <a:ext cx="582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USB</a:t>
            </a:r>
          </a:p>
        </p:txBody>
      </p:sp>
      <p:sp>
        <p:nvSpPr>
          <p:cNvPr id="32" name="ZoneTexte 31"/>
          <p:cNvSpPr txBox="1"/>
          <p:nvPr/>
        </p:nvSpPr>
        <p:spPr>
          <a:xfrm>
            <a:off x="4359103" y="2172861"/>
            <a:ext cx="1610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Ondes radio</a:t>
            </a:r>
          </a:p>
        </p:txBody>
      </p:sp>
      <p:cxnSp>
        <p:nvCxnSpPr>
          <p:cNvPr id="34" name="Connecteur droit avec flèche 33"/>
          <p:cNvCxnSpPr>
            <a:stCxn id="60" idx="3"/>
            <a:endCxn id="63" idx="1"/>
          </p:cNvCxnSpPr>
          <p:nvPr/>
        </p:nvCxnSpPr>
        <p:spPr>
          <a:xfrm>
            <a:off x="6803912" y="2630515"/>
            <a:ext cx="464962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ZoneTexte 37"/>
          <p:cNvSpPr txBox="1"/>
          <p:nvPr/>
        </p:nvSpPr>
        <p:spPr>
          <a:xfrm>
            <a:off x="2482159" y="2190057"/>
            <a:ext cx="72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Ordre</a:t>
            </a:r>
          </a:p>
        </p:txBody>
      </p:sp>
      <p:cxnSp>
        <p:nvCxnSpPr>
          <p:cNvPr id="40" name="Connecteur droit avec flèche 39"/>
          <p:cNvCxnSpPr/>
          <p:nvPr/>
        </p:nvCxnSpPr>
        <p:spPr>
          <a:xfrm flipH="1">
            <a:off x="6639304" y="1222047"/>
            <a:ext cx="553619" cy="5256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40"/>
          <p:cNvCxnSpPr/>
          <p:nvPr/>
        </p:nvCxnSpPr>
        <p:spPr>
          <a:xfrm flipV="1">
            <a:off x="4510516" y="4347494"/>
            <a:ext cx="968535" cy="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/>
          <p:cNvCxnSpPr/>
          <p:nvPr/>
        </p:nvCxnSpPr>
        <p:spPr>
          <a:xfrm flipH="1">
            <a:off x="4467867" y="4710698"/>
            <a:ext cx="1011184" cy="2046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ZoneTexte 42"/>
          <p:cNvSpPr txBox="1"/>
          <p:nvPr/>
        </p:nvSpPr>
        <p:spPr>
          <a:xfrm>
            <a:off x="5663451" y="4162828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Aller</a:t>
            </a:r>
          </a:p>
        </p:txBody>
      </p:sp>
      <p:sp>
        <p:nvSpPr>
          <p:cNvPr id="44" name="ZoneTexte 43"/>
          <p:cNvSpPr txBox="1"/>
          <p:nvPr/>
        </p:nvSpPr>
        <p:spPr>
          <a:xfrm>
            <a:off x="5567303" y="4525252"/>
            <a:ext cx="804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Retour</a:t>
            </a:r>
          </a:p>
        </p:txBody>
      </p:sp>
      <p:cxnSp>
        <p:nvCxnSpPr>
          <p:cNvPr id="45" name="Connecteur droit avec flèche 44"/>
          <p:cNvCxnSpPr/>
          <p:nvPr/>
        </p:nvCxnSpPr>
        <p:spPr>
          <a:xfrm flipH="1">
            <a:off x="4395643" y="1208507"/>
            <a:ext cx="1050487" cy="17977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eur droit avec flèche 45"/>
          <p:cNvCxnSpPr/>
          <p:nvPr/>
        </p:nvCxnSpPr>
        <p:spPr>
          <a:xfrm flipH="1">
            <a:off x="2487665" y="1228987"/>
            <a:ext cx="799963" cy="15656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ZoneTexte 46"/>
          <p:cNvSpPr txBox="1"/>
          <p:nvPr/>
        </p:nvSpPr>
        <p:spPr>
          <a:xfrm>
            <a:off x="2936527" y="3125689"/>
            <a:ext cx="1483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Adresse mac1</a:t>
            </a:r>
          </a:p>
        </p:txBody>
      </p:sp>
      <p:sp>
        <p:nvSpPr>
          <p:cNvPr id="48" name="ZoneTexte 47"/>
          <p:cNvSpPr txBox="1"/>
          <p:nvPr/>
        </p:nvSpPr>
        <p:spPr>
          <a:xfrm>
            <a:off x="4972270" y="3145764"/>
            <a:ext cx="1483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Adresse mac2</a:t>
            </a:r>
          </a:p>
        </p:txBody>
      </p:sp>
      <p:pic>
        <p:nvPicPr>
          <p:cNvPr id="55" name="Image 5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0874" y="1511741"/>
            <a:ext cx="2381250" cy="2381250"/>
          </a:xfrm>
          <a:prstGeom prst="rect">
            <a:avLst/>
          </a:prstGeom>
        </p:spPr>
      </p:pic>
      <p:pic>
        <p:nvPicPr>
          <p:cNvPr id="56" name="Image 5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912" y="1886840"/>
            <a:ext cx="2249238" cy="1542160"/>
          </a:xfrm>
          <a:prstGeom prst="rect">
            <a:avLst/>
          </a:prstGeom>
        </p:spPr>
      </p:pic>
      <p:pic>
        <p:nvPicPr>
          <p:cNvPr id="60" name="Image 5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9104" y="2084538"/>
            <a:ext cx="1454808" cy="1091954"/>
          </a:xfrm>
          <a:prstGeom prst="rect">
            <a:avLst/>
          </a:prstGeom>
        </p:spPr>
      </p:pic>
      <p:pic>
        <p:nvPicPr>
          <p:cNvPr id="63" name="Image 6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8874" y="1745934"/>
            <a:ext cx="1769162" cy="1769162"/>
          </a:xfrm>
          <a:prstGeom prst="rect">
            <a:avLst/>
          </a:prstGeom>
        </p:spPr>
      </p:pic>
      <p:cxnSp>
        <p:nvCxnSpPr>
          <p:cNvPr id="68" name="Connecteur droit avec flèche 67"/>
          <p:cNvCxnSpPr>
            <a:stCxn id="63" idx="3"/>
          </p:cNvCxnSpPr>
          <p:nvPr/>
        </p:nvCxnSpPr>
        <p:spPr>
          <a:xfrm>
            <a:off x="9038036" y="2630515"/>
            <a:ext cx="1439464" cy="1370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ZoneTexte 76"/>
          <p:cNvSpPr txBox="1"/>
          <p:nvPr/>
        </p:nvSpPr>
        <p:spPr>
          <a:xfrm>
            <a:off x="3099679" y="1767966"/>
            <a:ext cx="1784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Shield</a:t>
            </a:r>
            <a:r>
              <a:rPr lang="fr-FR" dirty="0"/>
              <a:t> Explorer</a:t>
            </a:r>
          </a:p>
        </p:txBody>
      </p:sp>
      <p:sp>
        <p:nvSpPr>
          <p:cNvPr id="80" name="ZoneTexte 79"/>
          <p:cNvSpPr txBox="1"/>
          <p:nvPr/>
        </p:nvSpPr>
        <p:spPr>
          <a:xfrm>
            <a:off x="5251930" y="1759368"/>
            <a:ext cx="2462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Shield</a:t>
            </a:r>
            <a:r>
              <a:rPr lang="fr-FR" dirty="0"/>
              <a:t> </a:t>
            </a:r>
            <a:r>
              <a:rPr lang="fr-FR" dirty="0" err="1"/>
              <a:t>Xbee-Arduino</a:t>
            </a:r>
            <a:endParaRPr lang="fr-FR" dirty="0"/>
          </a:p>
        </p:txBody>
      </p:sp>
      <p:sp>
        <p:nvSpPr>
          <p:cNvPr id="81" name="ZoneTexte 80"/>
          <p:cNvSpPr txBox="1"/>
          <p:nvPr/>
        </p:nvSpPr>
        <p:spPr>
          <a:xfrm>
            <a:off x="7844694" y="1549849"/>
            <a:ext cx="1063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Arduino</a:t>
            </a:r>
            <a:endParaRPr lang="fr-FR" dirty="0"/>
          </a:p>
        </p:txBody>
      </p:sp>
      <p:sp>
        <p:nvSpPr>
          <p:cNvPr id="82" name="ZoneTexte 81"/>
          <p:cNvSpPr txBox="1"/>
          <p:nvPr/>
        </p:nvSpPr>
        <p:spPr>
          <a:xfrm>
            <a:off x="6683199" y="2163141"/>
            <a:ext cx="803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Com.</a:t>
            </a:r>
          </a:p>
        </p:txBody>
      </p:sp>
      <p:sp>
        <p:nvSpPr>
          <p:cNvPr id="83" name="ZoneTexte 82"/>
          <p:cNvSpPr txBox="1"/>
          <p:nvPr/>
        </p:nvSpPr>
        <p:spPr>
          <a:xfrm>
            <a:off x="8972230" y="2190057"/>
            <a:ext cx="72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Ordre</a:t>
            </a:r>
          </a:p>
        </p:txBody>
      </p:sp>
      <p:pic>
        <p:nvPicPr>
          <p:cNvPr id="33" name="Image 3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9434" y="3959219"/>
            <a:ext cx="3188690" cy="2391517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5" name="ZoneTexte 34"/>
          <p:cNvSpPr txBox="1"/>
          <p:nvPr/>
        </p:nvSpPr>
        <p:spPr>
          <a:xfrm>
            <a:off x="346039" y="3593441"/>
            <a:ext cx="2306119" cy="1138773"/>
          </a:xfrm>
          <a:prstGeom prst="rect">
            <a:avLst/>
          </a:prstGeom>
          <a:solidFill>
            <a:srgbClr val="FFFFFF">
              <a:shade val="85000"/>
            </a:srgbClr>
          </a:solidFill>
        </p:spPr>
        <p:txBody>
          <a:bodyPr wrap="square" rtlCol="0">
            <a:spAutoFit/>
          </a:bodyPr>
          <a:lstStyle/>
          <a:p>
            <a:r>
              <a:rPr lang="fr-FR" sz="1400" u="sng" dirty="0"/>
              <a:t>Logiciel de Port Série :</a:t>
            </a:r>
          </a:p>
          <a:p>
            <a:pPr marL="285750" indent="-285750">
              <a:buFontTx/>
              <a:buChar char="-"/>
            </a:pPr>
            <a:r>
              <a:rPr lang="fr-FR" dirty="0" err="1"/>
              <a:t>Putty</a:t>
            </a:r>
            <a:endParaRPr lang="fr-FR" dirty="0"/>
          </a:p>
          <a:p>
            <a:pPr marL="285750" indent="-285750">
              <a:buFontTx/>
              <a:buChar char="-"/>
            </a:pPr>
            <a:r>
              <a:rPr lang="fr-FR" dirty="0"/>
              <a:t>XTCU</a:t>
            </a:r>
          </a:p>
          <a:p>
            <a:pPr marL="285750" indent="-285750">
              <a:buFontTx/>
              <a:buChar char="-"/>
            </a:pPr>
            <a:r>
              <a:rPr lang="fr-FR" dirty="0" err="1"/>
              <a:t>SecureRT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53771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1" grpId="0"/>
      <p:bldP spid="32" grpId="0"/>
      <p:bldP spid="38" grpId="0"/>
      <p:bldP spid="43" grpId="0"/>
      <p:bldP spid="44" grpId="0"/>
      <p:bldP spid="47" grpId="0"/>
      <p:bldP spid="48" grpId="0"/>
      <p:bldP spid="77" grpId="0"/>
      <p:bldP spid="80" grpId="0"/>
      <p:bldP spid="81" grpId="0"/>
      <p:bldP spid="82" grpId="0"/>
      <p:bldP spid="83" grpId="0"/>
      <p:bldP spid="3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531812" y="255630"/>
            <a:ext cx="5289910" cy="6155531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000" b="1" i="0" u="none" strike="noStrike" cap="none" normalizeH="0" baseline="0" dirty="0" err="1">
                <a:ln>
                  <a:noFill/>
                </a:ln>
                <a:solidFill>
                  <a:srgbClr val="1B2426">
                    <a:alpha val="19000"/>
                  </a:srgb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1B2426">
                    <a:alpha val="19000"/>
                  </a:srgb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1B2426">
                    <a:alpha val="19000"/>
                  </a:srgb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myData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1B2426">
                    <a:alpha val="19000"/>
                  </a:srgb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-1; //Initialisation (no data in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1B2426">
                    <a:alpha val="19000"/>
                  </a:srgb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myData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1B2426">
                    <a:alpha val="19000"/>
                  </a:srgb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kumimoji="0" lang="fr-FR" altLang="fr-FR" sz="800" b="0" i="0" u="none" strike="noStrike" cap="none" normalizeH="0" baseline="0" dirty="0">
              <a:ln>
                <a:noFill/>
              </a:ln>
              <a:solidFill>
                <a:srgbClr val="1B2426">
                  <a:alpha val="19000"/>
                </a:srgbClr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000" b="1" i="0" u="none" strike="noStrike" cap="none" normalizeH="0" baseline="0" dirty="0" err="1">
                <a:ln>
                  <a:noFill/>
                </a:ln>
                <a:solidFill>
                  <a:srgbClr val="1B2426">
                    <a:alpha val="19000"/>
                  </a:srgb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1B2426">
                    <a:alpha val="19000"/>
                  </a:srgb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fr-FR" altLang="fr-FR" sz="1000" b="1" i="0" u="none" strike="noStrike" cap="none" normalizeH="0" baseline="0" dirty="0" err="1">
                <a:ln>
                  <a:noFill/>
                </a:ln>
                <a:solidFill>
                  <a:srgbClr val="1B2426">
                    <a:alpha val="19000"/>
                  </a:srgb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1B2426">
                    <a:alpha val="19000"/>
                  </a:srgb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1B2426">
                    <a:alpha val="19000"/>
                  </a:srgb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ledpin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1B2426">
                    <a:alpha val="19000"/>
                  </a:srgb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 7; //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1B2426">
                    <a:alpha val="19000"/>
                  </a:srgb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Led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1B2426">
                    <a:alpha val="19000"/>
                  </a:srgb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1B2426">
                    <a:alpha val="19000"/>
                  </a:srgb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connected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1B2426">
                    <a:alpha val="19000"/>
                  </a:srgb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to pin 7</a:t>
            </a:r>
            <a:endParaRPr kumimoji="0" lang="fr-FR" altLang="fr-FR" sz="800" b="0" i="0" u="none" strike="noStrike" cap="none" normalizeH="0" baseline="0" dirty="0">
              <a:ln>
                <a:noFill/>
              </a:ln>
              <a:solidFill>
                <a:srgbClr val="1B2426">
                  <a:alpha val="19000"/>
                </a:srgbClr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1B2426">
                    <a:alpha val="19000"/>
                  </a:srgb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 </a:t>
            </a:r>
            <a:endParaRPr kumimoji="0" lang="fr-FR" altLang="fr-FR" sz="800" b="0" i="0" u="none" strike="noStrike" cap="none" normalizeH="0" baseline="0" dirty="0">
              <a:ln>
                <a:noFill/>
              </a:ln>
              <a:solidFill>
                <a:srgbClr val="1B2426">
                  <a:alpha val="19000"/>
                </a:srgbClr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000" b="1" i="0" u="none" strike="noStrike" cap="none" normalizeH="0" baseline="0" dirty="0" err="1">
                <a:ln>
                  <a:noFill/>
                </a:ln>
                <a:solidFill>
                  <a:srgbClr val="1B2426">
                    <a:alpha val="19000"/>
                  </a:srgb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1B2426">
                    <a:alpha val="19000"/>
                  </a:srgb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setup(){</a:t>
            </a:r>
            <a:endParaRPr kumimoji="0" lang="fr-FR" altLang="fr-FR" sz="800" b="0" i="0" u="none" strike="noStrike" cap="none" normalizeH="0" baseline="0" dirty="0">
              <a:ln>
                <a:noFill/>
              </a:ln>
              <a:solidFill>
                <a:srgbClr val="1B2426">
                  <a:alpha val="19000"/>
                </a:srgbClr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1B2426">
                    <a:alpha val="19000"/>
                  </a:srgb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Start up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1B2426">
                    <a:alpha val="19000"/>
                  </a:srgb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our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1B2426">
                    <a:alpha val="19000"/>
                  </a:srgb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serial port,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1B2426">
                    <a:alpha val="19000"/>
                  </a:srgb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we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1B2426">
                    <a:alpha val="19000"/>
                  </a:srgb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1B2426">
                    <a:alpha val="19000"/>
                  </a:srgb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configured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1B2426">
                    <a:alpha val="19000"/>
                  </a:srgb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1B2426">
                    <a:alpha val="19000"/>
                  </a:srgb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our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1B2426">
                    <a:alpha val="19000"/>
                  </a:srgb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XBEE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1B2426">
                    <a:alpha val="19000"/>
                  </a:srgb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devices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1B2426">
                    <a:alpha val="19000"/>
                  </a:srgb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for 115200 bps.</a:t>
            </a:r>
            <a:endParaRPr kumimoji="0" lang="fr-FR" altLang="fr-FR" sz="800" b="0" i="0" u="none" strike="noStrike" cap="none" normalizeH="0" baseline="0" dirty="0">
              <a:ln>
                <a:noFill/>
              </a:ln>
              <a:solidFill>
                <a:srgbClr val="1B2426">
                  <a:alpha val="19000"/>
                </a:srgbClr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1B2426">
                    <a:alpha val="19000"/>
                  </a:srgb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Serial.begin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1B2426">
                    <a:alpha val="19000"/>
                  </a:srgb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(9600); // bauds</a:t>
            </a:r>
            <a:endParaRPr kumimoji="0" lang="fr-FR" altLang="fr-FR" sz="800" b="0" i="0" u="none" strike="noStrike" cap="none" normalizeH="0" baseline="0" dirty="0">
              <a:ln>
                <a:noFill/>
              </a:ln>
              <a:solidFill>
                <a:srgbClr val="1B2426">
                  <a:alpha val="19000"/>
                </a:srgbClr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1B2426">
                    <a:alpha val="19000"/>
                  </a:srgb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pinMode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1B2426">
                    <a:alpha val="19000"/>
                  </a:srgb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1B2426">
                    <a:alpha val="19000"/>
                  </a:srgb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ledpin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1B2426">
                    <a:alpha val="19000"/>
                  </a:srgb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OUTPUT);</a:t>
            </a:r>
            <a:endParaRPr kumimoji="0" lang="fr-FR" altLang="fr-FR" sz="800" b="0" i="0" u="none" strike="noStrike" cap="none" normalizeH="0" baseline="0" dirty="0">
              <a:ln>
                <a:noFill/>
              </a:ln>
              <a:solidFill>
                <a:srgbClr val="1B2426">
                  <a:alpha val="19000"/>
                </a:srgbClr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1B2426">
                    <a:alpha val="19000"/>
                  </a:srgb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kumimoji="0" lang="fr-FR" altLang="fr-FR" sz="800" b="0" i="0" u="none" strike="noStrike" cap="none" normalizeH="0" baseline="0" dirty="0">
              <a:ln>
                <a:noFill/>
              </a:ln>
              <a:solidFill>
                <a:srgbClr val="1B2426">
                  <a:alpha val="19000"/>
                </a:srgbClr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1B2426">
                    <a:alpha val="19000"/>
                  </a:srgb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 </a:t>
            </a:r>
            <a:endParaRPr kumimoji="0" lang="fr-FR" altLang="fr-FR" sz="800" b="0" i="0" u="none" strike="noStrike" cap="none" normalizeH="0" baseline="0" dirty="0">
              <a:ln>
                <a:noFill/>
              </a:ln>
              <a:solidFill>
                <a:srgbClr val="1B2426">
                  <a:alpha val="19000"/>
                </a:srgbClr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000" b="1" i="0" u="none" strike="noStrike" cap="none" normalizeH="0" baseline="0" dirty="0" err="1">
                <a:ln>
                  <a:noFill/>
                </a:ln>
                <a:solidFill>
                  <a:srgbClr val="1B2426">
                    <a:alpha val="19000"/>
                  </a:srgb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1B2426">
                    <a:alpha val="19000"/>
                  </a:srgb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1B2426">
                    <a:alpha val="19000"/>
                  </a:srgb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loop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1B2426">
                    <a:alpha val="19000"/>
                  </a:srgb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(){</a:t>
            </a:r>
            <a:endParaRPr kumimoji="0" lang="fr-FR" altLang="fr-FR" sz="800" b="0" i="0" u="none" strike="noStrike" cap="none" normalizeH="0" baseline="0" dirty="0">
              <a:ln>
                <a:noFill/>
              </a:ln>
              <a:solidFill>
                <a:srgbClr val="1B2426">
                  <a:alpha val="19000"/>
                </a:srgbClr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1B2426">
                    <a:alpha val="19000"/>
                  </a:srgb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     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1B2426">
                    <a:alpha val="19000"/>
                  </a:srgb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1B2426">
                    <a:alpha val="19000"/>
                  </a:srgb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1B2426">
                    <a:alpha val="19000"/>
                  </a:srgb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Serial.available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1B2426">
                    <a:alpha val="19000"/>
                  </a:srgb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){ //check if new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1B2426">
                    <a:alpha val="19000"/>
                  </a:srgb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character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1B2426">
                    <a:alpha val="19000"/>
                  </a:srgb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input</a:t>
            </a:r>
            <a:endParaRPr kumimoji="0" lang="fr-FR" altLang="fr-FR" sz="800" b="0" i="0" u="none" strike="noStrike" cap="none" normalizeH="0" baseline="0" dirty="0">
              <a:ln>
                <a:noFill/>
              </a:ln>
              <a:solidFill>
                <a:srgbClr val="1B2426">
                  <a:alpha val="19000"/>
                </a:srgbClr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1B2426">
                    <a:alpha val="19000"/>
                  </a:srgb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       </a:t>
            </a:r>
            <a:r>
              <a:rPr kumimoji="0" lang="fr-FR" altLang="fr-FR" sz="1000" b="1" i="0" u="none" strike="noStrike" cap="none" normalizeH="0" baseline="0" dirty="0" err="1">
                <a:ln>
                  <a:noFill/>
                </a:ln>
                <a:solidFill>
                  <a:srgbClr val="1B2426">
                    <a:alpha val="19000"/>
                  </a:srgb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1B2426">
                    <a:alpha val="19000"/>
                  </a:srgb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1B2426">
                    <a:alpha val="19000"/>
                  </a:srgb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myData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1B2426">
                    <a:alpha val="19000"/>
                  </a:srgb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1B2426">
                    <a:alpha val="19000"/>
                  </a:srgb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Serial.read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1B2426">
                    <a:alpha val="19000"/>
                  </a:srgb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 //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1B2426">
                    <a:alpha val="19000"/>
                  </a:srgb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1B2426">
                    <a:alpha val="19000"/>
                  </a:srgb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the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1B2426">
                    <a:alpha val="19000"/>
                  </a:srgb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character</a:t>
            </a:r>
            <a:endParaRPr kumimoji="0" lang="fr-FR" altLang="fr-FR" sz="800" b="0" i="0" u="none" strike="noStrike" cap="none" normalizeH="0" baseline="0" dirty="0">
              <a:ln>
                <a:noFill/>
              </a:ln>
              <a:solidFill>
                <a:srgbClr val="1B2426">
                  <a:alpha val="19000"/>
                </a:srgbClr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1B2426">
                    <a:alpha val="19000"/>
                  </a:srgb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       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1B2426">
                    <a:alpha val="19000"/>
                  </a:srgb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Serial.print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1B2426">
                    <a:alpha val="19000"/>
                  </a:srgb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("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1B2426">
                    <a:alpha val="19000"/>
                  </a:srgb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My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1B2426">
                    <a:alpha val="19000"/>
                  </a:srgb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data value :"); //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1B2426">
                    <a:alpha val="19000"/>
                  </a:srgb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1B2426">
                    <a:alpha val="19000"/>
                  </a:srgb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the sentence</a:t>
            </a:r>
            <a:endParaRPr kumimoji="0" lang="fr-FR" altLang="fr-FR" sz="800" b="0" i="0" u="none" strike="noStrike" cap="none" normalizeH="0" baseline="0" dirty="0">
              <a:ln>
                <a:noFill/>
              </a:ln>
              <a:solidFill>
                <a:srgbClr val="1B2426">
                  <a:alpha val="19000"/>
                </a:srgbClr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1B2426">
                    <a:alpha val="19000"/>
                  </a:srgb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       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1B2426">
                    <a:alpha val="19000"/>
                  </a:srgb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Serial.print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1B2426">
                    <a:alpha val="19000"/>
                  </a:srgb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1B2426">
                    <a:alpha val="19000"/>
                  </a:srgb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myData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1B2426">
                    <a:alpha val="19000"/>
                  </a:srgb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 // show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1B2426">
                    <a:alpha val="19000"/>
                  </a:srgb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myData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1B2426">
                    <a:alpha val="19000"/>
                  </a:srgb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Value.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1B2426">
                    <a:alpha val="19000"/>
                  </a:srgb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Could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1B2426">
                    <a:alpha val="19000"/>
                  </a:srgb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1B2426">
                    <a:alpha val="19000"/>
                  </a:srgb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be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1B2426">
                    <a:alpha val="19000"/>
                  </a:srgb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DECIMAL</a:t>
            </a:r>
            <a:endParaRPr kumimoji="0" lang="fr-FR" altLang="fr-FR" sz="800" b="0" i="0" u="none" strike="noStrike" cap="none" normalizeH="0" baseline="0" dirty="0">
              <a:ln>
                <a:noFill/>
              </a:ln>
              <a:solidFill>
                <a:srgbClr val="1B2426">
                  <a:alpha val="19000"/>
                </a:srgbClr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1B2426">
                    <a:alpha val="19000"/>
                  </a:srgb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       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1B2426">
                    <a:alpha val="19000"/>
                  </a:srgb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Serial.print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1B2426">
                    <a:alpha val="19000"/>
                  </a:srgb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("\n");</a:t>
            </a:r>
            <a:endParaRPr kumimoji="0" lang="fr-FR" altLang="fr-FR" sz="800" b="0" i="0" u="none" strike="noStrike" cap="none" normalizeH="0" baseline="0" dirty="0">
              <a:ln>
                <a:noFill/>
              </a:ln>
              <a:solidFill>
                <a:srgbClr val="1B2426">
                  <a:alpha val="19000"/>
                </a:srgbClr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1B2426">
                    <a:alpha val="19000"/>
                  </a:srgb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   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1B2426">
                    <a:alpha val="19000"/>
                  </a:srgb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switch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1B2426">
                    <a:alpha val="19000"/>
                  </a:srgb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1B2426">
                    <a:alpha val="19000"/>
                  </a:srgb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myData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1B2426">
                    <a:alpha val="19000"/>
                  </a:srgb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{ //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1B2426">
                    <a:alpha val="19000"/>
                  </a:srgb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Multidecision</a:t>
            </a:r>
            <a:endParaRPr kumimoji="0" lang="fr-FR" altLang="fr-FR" sz="800" b="0" i="0" u="none" strike="noStrike" cap="none" normalizeH="0" baseline="0" dirty="0">
              <a:ln>
                <a:noFill/>
              </a:ln>
              <a:solidFill>
                <a:srgbClr val="1B2426">
                  <a:alpha val="19000"/>
                </a:srgbClr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1B2426">
                    <a:alpha val="19000"/>
                  </a:srgb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   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1B2426">
                    <a:alpha val="19000"/>
                  </a:srgb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case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1B2426">
                    <a:alpha val="19000"/>
                  </a:srgb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49://Conversion of ASCII 1 to DECIMAL</a:t>
            </a:r>
            <a:endParaRPr kumimoji="0" lang="fr-FR" altLang="fr-FR" sz="800" b="0" i="0" u="none" strike="noStrike" cap="none" normalizeH="0" baseline="0" dirty="0">
              <a:ln>
                <a:noFill/>
              </a:ln>
              <a:solidFill>
                <a:srgbClr val="1B2426">
                  <a:alpha val="19000"/>
                </a:srgbClr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1B2426">
                    <a:alpha val="19000"/>
                  </a:srgb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     //do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1B2426">
                    <a:alpha val="19000"/>
                  </a:srgb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something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1B2426">
                    <a:alpha val="19000"/>
                  </a:srgb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1B2426">
                    <a:alpha val="19000"/>
                  </a:srgb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when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1B2426">
                    <a:alpha val="19000"/>
                  </a:srgb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var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1B2426">
                    <a:alpha val="19000"/>
                  </a:srgb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equals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1B2426">
                    <a:alpha val="19000"/>
                  </a:srgb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1</a:t>
            </a:r>
            <a:endParaRPr kumimoji="0" lang="fr-FR" altLang="fr-FR" sz="800" b="0" i="0" u="none" strike="noStrike" cap="none" normalizeH="0" baseline="0" dirty="0">
              <a:ln>
                <a:noFill/>
              </a:ln>
              <a:solidFill>
                <a:srgbClr val="1B2426">
                  <a:alpha val="19000"/>
                </a:srgbClr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1B2426">
                    <a:alpha val="19000"/>
                  </a:srgb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     //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1B2426">
                    <a:alpha val="19000"/>
                  </a:srgb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handle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1B2426">
                    <a:alpha val="19000"/>
                  </a:srgb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serial data, if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1B2426">
                    <a:alpha val="19000"/>
                  </a:srgb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any</a:t>
            </a:r>
            <a:endParaRPr kumimoji="0" lang="fr-FR" altLang="fr-FR" sz="800" b="0" i="0" u="none" strike="noStrike" cap="none" normalizeH="0" baseline="0" dirty="0">
              <a:ln>
                <a:noFill/>
              </a:ln>
              <a:solidFill>
                <a:srgbClr val="1B2426">
                  <a:alpha val="19000"/>
                </a:srgbClr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1B2426">
                    <a:alpha val="19000"/>
                  </a:srgb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  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1B2426">
                    <a:alpha val="19000"/>
                  </a:srgb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digitalWrite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1B2426">
                    <a:alpha val="19000"/>
                  </a:srgb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1B2426">
                    <a:alpha val="19000"/>
                  </a:srgb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ledpin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1B2426">
                    <a:alpha val="19000"/>
                  </a:srgb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HIGH);//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1B2426">
                    <a:alpha val="19000"/>
                  </a:srgb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Swith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1B2426">
                    <a:alpha val="19000"/>
                  </a:srgb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on LED</a:t>
            </a:r>
            <a:endParaRPr kumimoji="0" lang="fr-FR" altLang="fr-FR" sz="800" b="0" i="0" u="none" strike="noStrike" cap="none" normalizeH="0" baseline="0" dirty="0">
              <a:ln>
                <a:noFill/>
              </a:ln>
              <a:solidFill>
                <a:srgbClr val="1B2426">
                  <a:alpha val="19000"/>
                </a:srgbClr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1B2426">
                    <a:alpha val="19000"/>
                  </a:srgb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       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1B2426">
                    <a:alpha val="19000"/>
                  </a:srgb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Serial.print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1B2426">
                    <a:alpha val="19000"/>
                  </a:srgb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("Allume :");//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1B2426">
                    <a:alpha val="19000"/>
                  </a:srgb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1B2426">
                    <a:alpha val="19000"/>
                  </a:srgb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the sentence</a:t>
            </a:r>
            <a:endParaRPr kumimoji="0" lang="fr-FR" altLang="fr-FR" sz="800" b="0" i="0" u="none" strike="noStrike" cap="none" normalizeH="0" baseline="0" dirty="0">
              <a:ln>
                <a:noFill/>
              </a:ln>
              <a:solidFill>
                <a:srgbClr val="1B2426">
                  <a:alpha val="19000"/>
                </a:srgbClr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1B2426">
                    <a:alpha val="19000"/>
                  </a:srgb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       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1B2426">
                    <a:alpha val="19000"/>
                  </a:srgb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Serial.print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1B2426">
                    <a:alpha val="19000"/>
                  </a:srgb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1B2426">
                    <a:alpha val="19000"/>
                  </a:srgb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myData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1B2426">
                    <a:alpha val="19000"/>
                  </a:srgb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);// show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1B2426">
                    <a:alpha val="19000"/>
                  </a:srgb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myData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1B2426">
                    <a:alpha val="19000"/>
                  </a:srgb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Value.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1B2426">
                    <a:alpha val="19000"/>
                  </a:srgb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Could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1B2426">
                    <a:alpha val="19000"/>
                  </a:srgb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1B2426">
                    <a:alpha val="19000"/>
                  </a:srgb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be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1B2426">
                    <a:alpha val="19000"/>
                  </a:srgb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DECIMAL</a:t>
            </a:r>
            <a:endParaRPr kumimoji="0" lang="fr-FR" altLang="fr-FR" sz="800" b="0" i="0" u="none" strike="noStrike" cap="none" normalizeH="0" baseline="0" dirty="0">
              <a:ln>
                <a:noFill/>
              </a:ln>
              <a:solidFill>
                <a:srgbClr val="1B2426">
                  <a:alpha val="19000"/>
                </a:srgbClr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1B2426">
                    <a:alpha val="19000"/>
                  </a:srgb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           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1B2426">
                    <a:alpha val="19000"/>
                  </a:srgb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Serial.print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1B2426">
                    <a:alpha val="19000"/>
                  </a:srgb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("\n");</a:t>
            </a:r>
            <a:endParaRPr kumimoji="0" lang="fr-FR" altLang="fr-FR" sz="800" b="0" i="0" u="none" strike="noStrike" cap="none" normalizeH="0" baseline="0" dirty="0">
              <a:ln>
                <a:noFill/>
              </a:ln>
              <a:solidFill>
                <a:srgbClr val="1B2426">
                  <a:alpha val="19000"/>
                </a:srgbClr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1B2426">
                    <a:alpha val="19000"/>
                  </a:srgb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     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1B2426">
                    <a:alpha val="19000"/>
                  </a:srgb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break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1B2426">
                    <a:alpha val="19000"/>
                  </a:srgb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endParaRPr kumimoji="0" lang="fr-FR" altLang="fr-FR" sz="800" b="0" i="0" u="none" strike="noStrike" cap="none" normalizeH="0" baseline="0" dirty="0">
              <a:ln>
                <a:noFill/>
              </a:ln>
              <a:solidFill>
                <a:srgbClr val="1B2426">
                  <a:alpha val="19000"/>
                </a:srgbClr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1B2426">
                    <a:alpha val="19000"/>
                  </a:srgb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   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1B2426">
                    <a:alpha val="19000"/>
                  </a:srgb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case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1B2426">
                    <a:alpha val="19000"/>
                  </a:srgb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50://Conversion of ASCII 2 to DECIMAL</a:t>
            </a:r>
            <a:endParaRPr kumimoji="0" lang="fr-FR" altLang="fr-FR" sz="800" b="0" i="0" u="none" strike="noStrike" cap="none" normalizeH="0" baseline="0" dirty="0">
              <a:ln>
                <a:noFill/>
              </a:ln>
              <a:solidFill>
                <a:srgbClr val="1B2426">
                  <a:alpha val="19000"/>
                </a:srgbClr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1B2426">
                    <a:alpha val="19000"/>
                  </a:srgb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   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1B2426">
                    <a:alpha val="19000"/>
                  </a:srgb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digitalWrite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1B2426">
                    <a:alpha val="19000"/>
                  </a:srgb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1B2426">
                    <a:alpha val="19000"/>
                  </a:srgb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ledpin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1B2426">
                    <a:alpha val="19000"/>
                  </a:srgb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LOW);</a:t>
            </a:r>
            <a:endParaRPr kumimoji="0" lang="fr-FR" altLang="fr-FR" sz="800" b="0" i="0" u="none" strike="noStrike" cap="none" normalizeH="0" baseline="0" dirty="0">
              <a:ln>
                <a:noFill/>
              </a:ln>
              <a:solidFill>
                <a:srgbClr val="1B2426">
                  <a:alpha val="19000"/>
                </a:srgbClr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1B2426">
                    <a:alpha val="19000"/>
                  </a:srgb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   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1B2426">
                    <a:alpha val="19000"/>
                  </a:srgb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Serial.print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1B2426">
                    <a:alpha val="19000"/>
                  </a:srgb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("Eteint :");//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1B2426">
                    <a:alpha val="19000"/>
                  </a:srgb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1B2426">
                    <a:alpha val="19000"/>
                  </a:srgb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the sentence</a:t>
            </a:r>
            <a:endParaRPr kumimoji="0" lang="fr-FR" altLang="fr-FR" sz="800" b="0" i="0" u="none" strike="noStrike" cap="none" normalizeH="0" baseline="0" dirty="0">
              <a:ln>
                <a:noFill/>
              </a:ln>
              <a:solidFill>
                <a:srgbClr val="1B2426">
                  <a:alpha val="19000"/>
                </a:srgbClr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1B2426">
                    <a:alpha val="19000"/>
                  </a:srgb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    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1B2426">
                    <a:alpha val="19000"/>
                  </a:srgb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Serial.print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1B2426">
                    <a:alpha val="19000"/>
                  </a:srgb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1B2426">
                    <a:alpha val="19000"/>
                  </a:srgb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myData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1B2426">
                    <a:alpha val="19000"/>
                  </a:srgb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);// show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1B2426">
                    <a:alpha val="19000"/>
                  </a:srgb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myData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1B2426">
                    <a:alpha val="19000"/>
                  </a:srgb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Value.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1B2426">
                    <a:alpha val="19000"/>
                  </a:srgb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Could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1B2426">
                    <a:alpha val="19000"/>
                  </a:srgb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1B2426">
                    <a:alpha val="19000"/>
                  </a:srgb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be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1B2426">
                    <a:alpha val="19000"/>
                  </a:srgb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DECIMAL</a:t>
            </a:r>
            <a:endParaRPr kumimoji="0" lang="fr-FR" altLang="fr-FR" sz="800" b="0" i="0" u="none" strike="noStrike" cap="none" normalizeH="0" baseline="0" dirty="0">
              <a:ln>
                <a:noFill/>
              </a:ln>
              <a:solidFill>
                <a:srgbClr val="1B2426">
                  <a:alpha val="19000"/>
                </a:srgbClr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1B2426">
                    <a:alpha val="19000"/>
                  </a:srgb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        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1B2426">
                    <a:alpha val="19000"/>
                  </a:srgb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Serial.print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1B2426">
                    <a:alpha val="19000"/>
                  </a:srgb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("\n");</a:t>
            </a:r>
            <a:endParaRPr kumimoji="0" lang="fr-FR" altLang="fr-FR" sz="800" b="0" i="0" u="none" strike="noStrike" cap="none" normalizeH="0" baseline="0" dirty="0">
              <a:ln>
                <a:noFill/>
              </a:ln>
              <a:solidFill>
                <a:srgbClr val="1B2426">
                  <a:alpha val="19000"/>
                </a:srgbClr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1B2426">
                    <a:alpha val="19000"/>
                  </a:srgb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     //do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1B2426">
                    <a:alpha val="19000"/>
                  </a:srgb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something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1B2426">
                    <a:alpha val="19000"/>
                  </a:srgb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1B2426">
                    <a:alpha val="19000"/>
                  </a:srgb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when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1B2426">
                    <a:alpha val="19000"/>
                  </a:srgb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var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1B2426">
                    <a:alpha val="19000"/>
                  </a:srgb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equals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1B2426">
                    <a:alpha val="19000"/>
                  </a:srgb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2</a:t>
            </a:r>
            <a:endParaRPr kumimoji="0" lang="fr-FR" altLang="fr-FR" sz="800" b="0" i="0" u="none" strike="noStrike" cap="none" normalizeH="0" baseline="0" dirty="0">
              <a:ln>
                <a:noFill/>
              </a:ln>
              <a:solidFill>
                <a:srgbClr val="1B2426">
                  <a:alpha val="19000"/>
                </a:srgbClr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1B2426">
                    <a:alpha val="19000"/>
                  </a:srgb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     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1B2426">
                    <a:alpha val="19000"/>
                  </a:srgb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break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1B2426">
                    <a:alpha val="19000"/>
                  </a:srgb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endParaRPr kumimoji="0" lang="fr-FR" altLang="fr-FR" sz="800" b="0" i="0" u="none" strike="noStrike" cap="none" normalizeH="0" baseline="0" dirty="0">
              <a:ln>
                <a:noFill/>
              </a:ln>
              <a:solidFill>
                <a:srgbClr val="1B2426">
                  <a:alpha val="19000"/>
                </a:srgbClr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1B2426">
                    <a:alpha val="19000"/>
                  </a:srgb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   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1B2426">
                    <a:alpha val="19000"/>
                  </a:srgb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default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1B2426">
                    <a:alpha val="19000"/>
                  </a:srgb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endParaRPr kumimoji="0" lang="fr-FR" altLang="fr-FR" sz="800" b="0" i="0" u="none" strike="noStrike" cap="none" normalizeH="0" baseline="0" dirty="0">
              <a:ln>
                <a:noFill/>
              </a:ln>
              <a:solidFill>
                <a:srgbClr val="1B2426">
                  <a:alpha val="19000"/>
                </a:srgbClr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1B2426">
                    <a:alpha val="19000"/>
                  </a:srgb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   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1B2426">
                    <a:alpha val="19000"/>
                  </a:srgb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Serial.print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1B2426">
                    <a:alpha val="19000"/>
                  </a:srgb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("Rien :");//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1B2426">
                    <a:alpha val="19000"/>
                  </a:srgb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1B2426">
                    <a:alpha val="19000"/>
                  </a:srgb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the sentence</a:t>
            </a:r>
            <a:endParaRPr kumimoji="0" lang="fr-FR" altLang="fr-FR" sz="800" b="0" i="0" u="none" strike="noStrike" cap="none" normalizeH="0" baseline="0" dirty="0">
              <a:ln>
                <a:noFill/>
              </a:ln>
              <a:solidFill>
                <a:srgbClr val="1B2426">
                  <a:alpha val="19000"/>
                </a:srgbClr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1B2426">
                    <a:alpha val="19000"/>
                  </a:srgb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   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1B2426">
                    <a:alpha val="19000"/>
                  </a:srgb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Serial.print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1B2426">
                    <a:alpha val="19000"/>
                  </a:srgb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1B2426">
                    <a:alpha val="19000"/>
                  </a:srgb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myData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1B2426">
                    <a:alpha val="19000"/>
                  </a:srgb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);// show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1B2426">
                    <a:alpha val="19000"/>
                  </a:srgb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myData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1B2426">
                    <a:alpha val="19000"/>
                  </a:srgb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Value.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1B2426">
                    <a:alpha val="19000"/>
                  </a:srgb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Could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1B2426">
                    <a:alpha val="19000"/>
                  </a:srgb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1B2426">
                    <a:alpha val="19000"/>
                  </a:srgb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be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1B2426">
                    <a:alpha val="19000"/>
                  </a:srgb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DECIMAL</a:t>
            </a:r>
            <a:endParaRPr kumimoji="0" lang="fr-FR" altLang="fr-FR" sz="800" b="0" i="0" u="none" strike="noStrike" cap="none" normalizeH="0" baseline="0" dirty="0">
              <a:ln>
                <a:noFill/>
              </a:ln>
              <a:solidFill>
                <a:srgbClr val="1B2426">
                  <a:alpha val="19000"/>
                </a:srgbClr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1B2426">
                    <a:alpha val="19000"/>
                  </a:srgb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       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1B2426">
                    <a:alpha val="19000"/>
                  </a:srgb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Serial.print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1B2426">
                    <a:alpha val="19000"/>
                  </a:srgb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("\n");</a:t>
            </a:r>
            <a:endParaRPr kumimoji="0" lang="fr-FR" altLang="fr-FR" sz="800" b="0" i="0" u="none" strike="noStrike" cap="none" normalizeH="0" baseline="0" dirty="0">
              <a:ln>
                <a:noFill/>
              </a:ln>
              <a:solidFill>
                <a:srgbClr val="1B2426">
                  <a:alpha val="19000"/>
                </a:srgbClr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1B2426">
                    <a:alpha val="19000"/>
                  </a:srgb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   }</a:t>
            </a:r>
            <a:endParaRPr kumimoji="0" lang="fr-FR" altLang="fr-FR" sz="800" b="0" i="0" u="none" strike="noStrike" cap="none" normalizeH="0" baseline="0" dirty="0">
              <a:ln>
                <a:noFill/>
              </a:ln>
              <a:solidFill>
                <a:srgbClr val="1B2426">
                  <a:alpha val="19000"/>
                </a:srgbClr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1B2426">
                    <a:alpha val="19000"/>
                  </a:srgb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     // if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1B2426">
                    <a:alpha val="19000"/>
                  </a:srgb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nothing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1B2426">
                    <a:alpha val="19000"/>
                  </a:srgb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1B2426">
                    <a:alpha val="19000"/>
                  </a:srgb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else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1B2426">
                    <a:alpha val="19000"/>
                  </a:srgb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matches, do the default</a:t>
            </a:r>
            <a:endParaRPr kumimoji="0" lang="fr-FR" altLang="fr-FR" sz="800" b="0" i="0" u="none" strike="noStrike" cap="none" normalizeH="0" baseline="0" dirty="0">
              <a:ln>
                <a:noFill/>
              </a:ln>
              <a:solidFill>
                <a:srgbClr val="1B2426">
                  <a:alpha val="19000"/>
                </a:srgbClr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1B2426">
                    <a:alpha val="19000"/>
                  </a:srgb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     // default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1B2426">
                    <a:alpha val="19000"/>
                  </a:srgb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is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1B2426">
                    <a:alpha val="19000"/>
                  </a:srgb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1B2426">
                    <a:alpha val="19000"/>
                  </a:srgb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optional</a:t>
            </a:r>
            <a:endParaRPr kumimoji="0" lang="fr-FR" altLang="fr-FR" sz="800" b="0" i="0" u="none" strike="noStrike" cap="none" normalizeH="0" baseline="0" dirty="0">
              <a:ln>
                <a:noFill/>
              </a:ln>
              <a:solidFill>
                <a:srgbClr val="1B2426">
                  <a:alpha val="19000"/>
                </a:srgbClr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1B2426">
                    <a:alpha val="19000"/>
                  </a:srgb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  }</a:t>
            </a:r>
            <a:endParaRPr kumimoji="0" lang="fr-FR" altLang="fr-FR" sz="800" b="0" i="0" u="none" strike="noStrike" cap="none" normalizeH="0" baseline="0" dirty="0">
              <a:ln>
                <a:noFill/>
              </a:ln>
              <a:solidFill>
                <a:srgbClr val="1B2426">
                  <a:alpha val="19000"/>
                </a:srgbClr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1B2426">
                    <a:alpha val="19000"/>
                  </a:srgb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}</a:t>
            </a: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rgbClr val="1B2426">
                  <a:alpha val="19000"/>
                </a:srgbClr>
              </a:solidFill>
              <a:effectLst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EE86A7-BB3D-45BD-89E8-07C7FDE8C168}" type="slidenum">
              <a:rPr lang="fr-FR" smtClean="0"/>
              <a:t>5</a:t>
            </a:fld>
            <a:endParaRPr lang="fr-FR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2"/>
          <a:srcRect l="19445" t="23863" r="35951" b="9541"/>
          <a:stretch/>
        </p:blipFill>
        <p:spPr>
          <a:xfrm>
            <a:off x="8007500" y="101067"/>
            <a:ext cx="4098592" cy="344223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7918" y="5380098"/>
            <a:ext cx="1868174" cy="1377144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8513" y="101067"/>
            <a:ext cx="3973719" cy="6749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382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EE86A7-BB3D-45BD-89E8-07C7FDE8C168}" type="slidenum">
              <a:rPr lang="fr-FR" smtClean="0"/>
              <a:t>6</a:t>
            </a:fld>
            <a:endParaRPr lang="fr-FR"/>
          </a:p>
        </p:txBody>
      </p:sp>
      <p:pic>
        <p:nvPicPr>
          <p:cNvPr id="4" name="Image 3" descr="E:\PPE USB\PPE 2014- 2015 REMOH\Electronique\Mail\2\Test.png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49" t="7425" b="52662"/>
          <a:stretch/>
        </p:blipFill>
        <p:spPr bwMode="auto">
          <a:xfrm>
            <a:off x="2098950" y="970344"/>
            <a:ext cx="9695171" cy="419977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9174" y="3928235"/>
            <a:ext cx="3665967" cy="3665967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258156" y="243532"/>
            <a:ext cx="5474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Essai effectué à la vitesse de </a:t>
            </a:r>
            <a:r>
              <a:rPr lang="fr-FR" b="1" dirty="0"/>
              <a:t>9600 Bauds (Bits/s)</a:t>
            </a:r>
          </a:p>
        </p:txBody>
      </p:sp>
      <p:sp>
        <p:nvSpPr>
          <p:cNvPr id="3" name="ZoneTexte 2"/>
          <p:cNvSpPr txBox="1"/>
          <p:nvPr/>
        </p:nvSpPr>
        <p:spPr>
          <a:xfrm>
            <a:off x="2384700" y="5671802"/>
            <a:ext cx="6696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Environs 1 chance sur 5 que le message reçu soit le bon …</a:t>
            </a:r>
          </a:p>
        </p:txBody>
      </p:sp>
    </p:spTree>
    <p:extLst>
      <p:ext uri="{BB962C8B-B14F-4D97-AF65-F5344CB8AC3E}">
        <p14:creationId xmlns:p14="http://schemas.microsoft.com/office/powerpoint/2010/main" val="1037334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EE86A7-BB3D-45BD-89E8-07C7FDE8C168}" type="slidenum">
              <a:rPr lang="fr-FR" smtClean="0"/>
              <a:t>7</a:t>
            </a:fld>
            <a:endParaRPr lang="fr-FR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2"/>
          <a:srcRect l="30521" t="7404" r="416" b="47436"/>
          <a:stretch/>
        </p:blipFill>
        <p:spPr>
          <a:xfrm>
            <a:off x="1689099" y="926642"/>
            <a:ext cx="10300185" cy="3788615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4316" y="4895250"/>
            <a:ext cx="2614968" cy="1962750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5325" y="65347"/>
            <a:ext cx="1273959" cy="841178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427823" y="223726"/>
            <a:ext cx="5474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Essai effectué à la vitesse de </a:t>
            </a:r>
            <a:r>
              <a:rPr lang="fr-FR" b="1" dirty="0"/>
              <a:t>1200 Bauds (Bits/s)</a:t>
            </a:r>
          </a:p>
        </p:txBody>
      </p:sp>
      <p:sp>
        <p:nvSpPr>
          <p:cNvPr id="9" name="ZoneTexte 8"/>
          <p:cNvSpPr txBox="1"/>
          <p:nvPr/>
        </p:nvSpPr>
        <p:spPr>
          <a:xfrm>
            <a:off x="2384700" y="5576552"/>
            <a:ext cx="6824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Environs 7 chance sur 10 que le message reçu soit le bon …</a:t>
            </a:r>
          </a:p>
        </p:txBody>
      </p:sp>
    </p:spTree>
    <p:extLst>
      <p:ext uri="{BB962C8B-B14F-4D97-AF65-F5344CB8AC3E}">
        <p14:creationId xmlns:p14="http://schemas.microsoft.com/office/powerpoint/2010/main" val="3874050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EE86A7-BB3D-45BD-89E8-07C7FDE8C168}" type="slidenum">
              <a:rPr lang="fr-FR" smtClean="0"/>
              <a:t>8</a:t>
            </a:fld>
            <a:endParaRPr lang="fr-FR"/>
          </a:p>
        </p:txBody>
      </p:sp>
      <p:sp>
        <p:nvSpPr>
          <p:cNvPr id="5" name="ZoneTexte 4"/>
          <p:cNvSpPr txBox="1"/>
          <p:nvPr/>
        </p:nvSpPr>
        <p:spPr>
          <a:xfrm>
            <a:off x="1740787" y="366755"/>
            <a:ext cx="4981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u="sng" dirty="0"/>
              <a:t>Hypothèse 1 : problème de synchronisation ?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1522672" y="700499"/>
            <a:ext cx="10669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>
                <a:latin typeface="Arial" panose="020B0604020202020204" pitchFamily="34" charset="0"/>
                <a:cs typeface="Arial" panose="020B0604020202020204" pitchFamily="34" charset="0"/>
              </a:rPr>
              <a:t>Pour une transmission série asynchrone, les motifs rencontrés devraient être :</a:t>
            </a: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(S=</a:t>
            </a:r>
            <a:r>
              <a:rPr lang="fr-FR" dirty="0" err="1">
                <a:latin typeface="Arial" panose="020B0604020202020204" pitchFamily="34" charset="0"/>
                <a:cs typeface="Arial" panose="020B0604020202020204" pitchFamily="34" charset="0"/>
              </a:rPr>
              <a:t>start</a:t>
            </a: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 D=data P=stop)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1370970" y="5806383"/>
            <a:ext cx="1127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 rotWithShape="1">
          <a:blip r:embed="rId2"/>
          <a:srcRect l="30657" t="20695" r="790" b="60745"/>
          <a:stretch/>
        </p:blipFill>
        <p:spPr>
          <a:xfrm>
            <a:off x="1027242" y="5255541"/>
            <a:ext cx="10332247" cy="1573584"/>
          </a:xfrm>
          <a:prstGeom prst="rect">
            <a:avLst/>
          </a:prstGeom>
        </p:spPr>
      </p:pic>
      <p:pic>
        <p:nvPicPr>
          <p:cNvPr id="3074" name="Picture 2" descr="http://api.ning.com/files/KBI*TiKs6pIMro*jk844z7pBbknDzK3h4-PXayOXXv-I2y76leLBVIe9-m0s1cNDir52oqUXZvuJS5jpqiuKcH8tYyDpIGU2/1096298033.jpe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82" y="481520"/>
            <a:ext cx="990860" cy="977648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au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2862874"/>
              </p:ext>
            </p:extLst>
          </p:nvPr>
        </p:nvGraphicFramePr>
        <p:xfrm>
          <a:off x="921695" y="1297502"/>
          <a:ext cx="10965840" cy="38203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38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38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38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138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138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138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1382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1382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1382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91382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91382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91382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506097">
                <a:tc>
                  <a:txBody>
                    <a:bodyPr/>
                    <a:lstStyle/>
                    <a:p>
                      <a:r>
                        <a:rPr lang="fr-FR" sz="1400" dirty="0"/>
                        <a:t>Bits/</a:t>
                      </a:r>
                    </a:p>
                    <a:p>
                      <a:r>
                        <a:rPr lang="fr-FR" sz="1400" dirty="0"/>
                        <a:t>Nombre</a:t>
                      </a:r>
                    </a:p>
                  </a:txBody>
                  <a:tcPr marL="70612" marR="70612" marT="35306" marB="35306"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P</a:t>
                      </a:r>
                    </a:p>
                  </a:txBody>
                  <a:tcPr marL="70612" marR="70612" marT="35306" marB="35306"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D</a:t>
                      </a:r>
                    </a:p>
                  </a:txBody>
                  <a:tcPr marL="70612" marR="70612" marT="35306" marB="35306"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D</a:t>
                      </a:r>
                    </a:p>
                  </a:txBody>
                  <a:tcPr marL="70612" marR="70612" marT="35306" marB="35306"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D</a:t>
                      </a:r>
                    </a:p>
                  </a:txBody>
                  <a:tcPr marL="70612" marR="70612" marT="35306" marB="35306"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D</a:t>
                      </a:r>
                    </a:p>
                  </a:txBody>
                  <a:tcPr marL="70612" marR="70612" marT="35306" marB="35306"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D</a:t>
                      </a:r>
                    </a:p>
                  </a:txBody>
                  <a:tcPr marL="70612" marR="70612" marT="35306" marB="35306"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D</a:t>
                      </a:r>
                    </a:p>
                  </a:txBody>
                  <a:tcPr marL="70612" marR="70612" marT="35306" marB="35306"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D</a:t>
                      </a:r>
                    </a:p>
                  </a:txBody>
                  <a:tcPr marL="70612" marR="70612" marT="35306" marB="35306"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D</a:t>
                      </a:r>
                    </a:p>
                  </a:txBody>
                  <a:tcPr marL="70612" marR="70612" marT="35306" marB="35306"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S</a:t>
                      </a:r>
                    </a:p>
                  </a:txBody>
                  <a:tcPr marL="70612" marR="70612" marT="35306" marB="35306"/>
                </a:tc>
                <a:tc>
                  <a:txBody>
                    <a:bodyPr/>
                    <a:lstStyle/>
                    <a:p>
                      <a:r>
                        <a:rPr lang="fr-FR" sz="700" dirty="0"/>
                        <a:t>Correspondance </a:t>
                      </a:r>
                    </a:p>
                  </a:txBody>
                  <a:tcPr marL="70612" marR="70612" marT="35306" marB="35306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8248">
                <a:tc>
                  <a:txBody>
                    <a:bodyPr/>
                    <a:lstStyle/>
                    <a:p>
                      <a:pPr algn="ctr"/>
                      <a:r>
                        <a:rPr lang="fr-FR" sz="14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49</a:t>
                      </a:r>
                    </a:p>
                  </a:txBody>
                  <a:tcPr marL="70612" marR="70612" marT="35306" marB="3530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1</a:t>
                      </a:r>
                    </a:p>
                  </a:txBody>
                  <a:tcPr marL="70612" marR="70612" marT="35306" marB="3530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70612" marR="70612" marT="35306" marB="3530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70612" marR="70612" marT="35306" marB="3530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marL="70612" marR="70612" marT="35306" marB="3530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marL="70612" marR="70612" marT="35306" marB="3530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70612" marR="70612" marT="35306" marB="3530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70612" marR="70612" marT="35306" marB="3530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</a:t>
                      </a:r>
                    </a:p>
                  </a:txBody>
                  <a:tcPr marL="70612" marR="70612" marT="35306" marB="3530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1</a:t>
                      </a:r>
                    </a:p>
                  </a:txBody>
                  <a:tcPr marL="70612" marR="70612" marT="35306" marB="3530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</a:t>
                      </a:r>
                    </a:p>
                  </a:txBody>
                  <a:tcPr marL="70612" marR="70612" marT="35306" marB="35306"/>
                </a:tc>
                <a:tc>
                  <a:txBody>
                    <a:bodyPr/>
                    <a:lstStyle/>
                    <a:p>
                      <a:endParaRPr lang="fr-FR" sz="1400" dirty="0"/>
                    </a:p>
                  </a:txBody>
                  <a:tcPr marL="70612" marR="70612" marT="35306" marB="35306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8248">
                <a:tc>
                  <a:txBody>
                    <a:bodyPr/>
                    <a:lstStyle/>
                    <a:p>
                      <a:pPr algn="ctr"/>
                      <a:r>
                        <a:rPr lang="fr-FR" sz="14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50</a:t>
                      </a:r>
                    </a:p>
                  </a:txBody>
                  <a:tcPr marL="70612" marR="70612" marT="35306" marB="3530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1</a:t>
                      </a:r>
                    </a:p>
                  </a:txBody>
                  <a:tcPr marL="70612" marR="70612" marT="35306" marB="3530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</a:t>
                      </a:r>
                    </a:p>
                  </a:txBody>
                  <a:tcPr marL="70612" marR="70612" marT="35306" marB="3530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</a:t>
                      </a:r>
                    </a:p>
                  </a:txBody>
                  <a:tcPr marL="70612" marR="70612" marT="35306" marB="3530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1</a:t>
                      </a:r>
                    </a:p>
                  </a:txBody>
                  <a:tcPr marL="70612" marR="70612" marT="35306" marB="3530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1</a:t>
                      </a:r>
                    </a:p>
                  </a:txBody>
                  <a:tcPr marL="70612" marR="70612" marT="35306" marB="3530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</a:t>
                      </a:r>
                    </a:p>
                  </a:txBody>
                  <a:tcPr marL="70612" marR="70612" marT="35306" marB="3530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</a:t>
                      </a:r>
                    </a:p>
                  </a:txBody>
                  <a:tcPr marL="70612" marR="70612" marT="35306" marB="3530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1</a:t>
                      </a:r>
                    </a:p>
                  </a:txBody>
                  <a:tcPr marL="70612" marR="70612" marT="35306" marB="3530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</a:t>
                      </a:r>
                    </a:p>
                  </a:txBody>
                  <a:tcPr marL="70612" marR="70612" marT="35306" marB="3530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</a:t>
                      </a:r>
                    </a:p>
                  </a:txBody>
                  <a:tcPr marL="70612" marR="70612" marT="35306" marB="35306"/>
                </a:tc>
                <a:tc>
                  <a:txBody>
                    <a:bodyPr/>
                    <a:lstStyle/>
                    <a:p>
                      <a:endParaRPr lang="fr-FR" sz="1400" dirty="0"/>
                    </a:p>
                  </a:txBody>
                  <a:tcPr marL="70612" marR="70612" marT="35306" marB="35306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8248">
                <a:tc>
                  <a:txBody>
                    <a:bodyPr/>
                    <a:lstStyle/>
                    <a:p>
                      <a:pPr algn="ctr"/>
                      <a:r>
                        <a:rPr lang="fr-FR" sz="14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247</a:t>
                      </a:r>
                    </a:p>
                  </a:txBody>
                  <a:tcPr marL="70612" marR="70612" marT="35306" marB="3530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1</a:t>
                      </a:r>
                    </a:p>
                  </a:txBody>
                  <a:tcPr marL="70612" marR="70612" marT="35306" marB="3530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1</a:t>
                      </a:r>
                    </a:p>
                  </a:txBody>
                  <a:tcPr marL="70612" marR="70612" marT="35306" marB="3530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1</a:t>
                      </a:r>
                    </a:p>
                  </a:txBody>
                  <a:tcPr marL="70612" marR="70612" marT="35306" marB="3530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1</a:t>
                      </a:r>
                    </a:p>
                  </a:txBody>
                  <a:tcPr marL="70612" marR="70612" marT="35306" marB="3530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1</a:t>
                      </a:r>
                    </a:p>
                  </a:txBody>
                  <a:tcPr marL="70612" marR="70612" marT="35306" marB="3530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</a:t>
                      </a:r>
                    </a:p>
                  </a:txBody>
                  <a:tcPr marL="70612" marR="70612" marT="35306" marB="3530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1</a:t>
                      </a:r>
                    </a:p>
                  </a:txBody>
                  <a:tcPr marL="70612" marR="70612" marT="35306" marB="3530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1</a:t>
                      </a:r>
                    </a:p>
                  </a:txBody>
                  <a:tcPr marL="70612" marR="70612" marT="35306" marB="3530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1</a:t>
                      </a:r>
                    </a:p>
                  </a:txBody>
                  <a:tcPr marL="70612" marR="70612" marT="35306" marB="3530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</a:t>
                      </a:r>
                    </a:p>
                  </a:txBody>
                  <a:tcPr marL="70612" marR="70612" marT="35306" marB="35306"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?</a:t>
                      </a:r>
                    </a:p>
                  </a:txBody>
                  <a:tcPr marL="70612" marR="70612" marT="35306" marB="35306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8248">
                <a:tc>
                  <a:txBody>
                    <a:bodyPr/>
                    <a:lstStyle/>
                    <a:p>
                      <a:pPr algn="ctr"/>
                      <a:r>
                        <a:rPr lang="fr-FR" sz="14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241</a:t>
                      </a:r>
                    </a:p>
                  </a:txBody>
                  <a:tcPr marL="70612" marR="70612" marT="35306" marB="3530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1</a:t>
                      </a:r>
                    </a:p>
                  </a:txBody>
                  <a:tcPr marL="70612" marR="70612" marT="35306" marB="3530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1</a:t>
                      </a:r>
                    </a:p>
                  </a:txBody>
                  <a:tcPr marL="70612" marR="70612" marT="35306" marB="3530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1</a:t>
                      </a:r>
                    </a:p>
                  </a:txBody>
                  <a:tcPr marL="70612" marR="70612" marT="35306" marB="3530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1</a:t>
                      </a:r>
                    </a:p>
                  </a:txBody>
                  <a:tcPr marL="70612" marR="70612" marT="35306" marB="3530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1</a:t>
                      </a:r>
                    </a:p>
                  </a:txBody>
                  <a:tcPr marL="70612" marR="70612" marT="35306" marB="3530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</a:t>
                      </a:r>
                    </a:p>
                  </a:txBody>
                  <a:tcPr marL="70612" marR="70612" marT="35306" marB="3530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</a:t>
                      </a:r>
                    </a:p>
                  </a:txBody>
                  <a:tcPr marL="70612" marR="70612" marT="35306" marB="3530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</a:t>
                      </a:r>
                    </a:p>
                  </a:txBody>
                  <a:tcPr marL="70612" marR="70612" marT="35306" marB="3530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1</a:t>
                      </a:r>
                    </a:p>
                  </a:txBody>
                  <a:tcPr marL="70612" marR="70612" marT="35306" marB="3530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</a:t>
                      </a:r>
                    </a:p>
                  </a:txBody>
                  <a:tcPr marL="70612" marR="70612" marT="35306" marB="35306"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?</a:t>
                      </a:r>
                    </a:p>
                  </a:txBody>
                  <a:tcPr marL="70612" marR="70612" marT="35306" marB="35306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8248">
                <a:tc>
                  <a:txBody>
                    <a:bodyPr/>
                    <a:lstStyle/>
                    <a:p>
                      <a:pPr algn="ctr"/>
                      <a:r>
                        <a:rPr lang="fr-FR" sz="14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51</a:t>
                      </a:r>
                    </a:p>
                  </a:txBody>
                  <a:tcPr marL="70612" marR="70612" marT="35306" marB="3530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1</a:t>
                      </a:r>
                    </a:p>
                  </a:txBody>
                  <a:tcPr marL="70612" marR="70612" marT="35306" marB="3530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</a:t>
                      </a:r>
                    </a:p>
                  </a:txBody>
                  <a:tcPr marL="70612" marR="70612" marT="35306" marB="3530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</a:t>
                      </a:r>
                    </a:p>
                  </a:txBody>
                  <a:tcPr marL="70612" marR="70612" marT="35306" marB="3530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1</a:t>
                      </a:r>
                    </a:p>
                  </a:txBody>
                  <a:tcPr marL="70612" marR="70612" marT="35306" marB="3530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1</a:t>
                      </a:r>
                    </a:p>
                  </a:txBody>
                  <a:tcPr marL="70612" marR="70612" marT="35306" marB="3530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</a:t>
                      </a:r>
                    </a:p>
                  </a:txBody>
                  <a:tcPr marL="70612" marR="70612" marT="35306" marB="3530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</a:t>
                      </a:r>
                    </a:p>
                  </a:txBody>
                  <a:tcPr marL="70612" marR="70612" marT="35306" marB="3530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1</a:t>
                      </a:r>
                    </a:p>
                  </a:txBody>
                  <a:tcPr marL="70612" marR="70612" marT="35306" marB="3530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1</a:t>
                      </a:r>
                    </a:p>
                  </a:txBody>
                  <a:tcPr marL="70612" marR="70612" marT="35306" marB="3530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</a:t>
                      </a:r>
                    </a:p>
                  </a:txBody>
                  <a:tcPr marL="70612" marR="70612" marT="35306" marB="35306"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?</a:t>
                      </a:r>
                    </a:p>
                  </a:txBody>
                  <a:tcPr marL="70612" marR="70612" marT="35306" marB="35306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8248">
                <a:tc>
                  <a:txBody>
                    <a:bodyPr/>
                    <a:lstStyle/>
                    <a:p>
                      <a:pPr algn="ctr"/>
                      <a:r>
                        <a:rPr lang="fr-FR" sz="14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220</a:t>
                      </a:r>
                    </a:p>
                  </a:txBody>
                  <a:tcPr marL="70612" marR="70612" marT="35306" marB="3530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1</a:t>
                      </a:r>
                    </a:p>
                  </a:txBody>
                  <a:tcPr marL="70612" marR="70612" marT="35306" marB="3530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1</a:t>
                      </a:r>
                    </a:p>
                  </a:txBody>
                  <a:tcPr marL="70612" marR="70612" marT="35306" marB="3530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1</a:t>
                      </a:r>
                    </a:p>
                  </a:txBody>
                  <a:tcPr marL="70612" marR="70612" marT="35306" marB="3530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</a:t>
                      </a:r>
                    </a:p>
                  </a:txBody>
                  <a:tcPr marL="70612" marR="70612" marT="35306" marB="3530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1</a:t>
                      </a:r>
                    </a:p>
                  </a:txBody>
                  <a:tcPr marL="70612" marR="70612" marT="35306" marB="3530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1</a:t>
                      </a:r>
                    </a:p>
                  </a:txBody>
                  <a:tcPr marL="70612" marR="70612" marT="35306" marB="3530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1</a:t>
                      </a:r>
                    </a:p>
                  </a:txBody>
                  <a:tcPr marL="70612" marR="70612" marT="35306" marB="3530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</a:t>
                      </a:r>
                    </a:p>
                  </a:txBody>
                  <a:tcPr marL="70612" marR="70612" marT="35306" marB="3530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</a:t>
                      </a:r>
                    </a:p>
                  </a:txBody>
                  <a:tcPr marL="70612" marR="70612" marT="35306" marB="3530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</a:t>
                      </a:r>
                    </a:p>
                  </a:txBody>
                  <a:tcPr marL="70612" marR="70612" marT="35306" marB="35306"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?</a:t>
                      </a:r>
                    </a:p>
                  </a:txBody>
                  <a:tcPr marL="70612" marR="70612" marT="35306" marB="35306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8248">
                <a:tc>
                  <a:txBody>
                    <a:bodyPr/>
                    <a:lstStyle/>
                    <a:p>
                      <a:pPr algn="ctr"/>
                      <a:r>
                        <a:rPr lang="fr-FR" sz="14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204</a:t>
                      </a:r>
                    </a:p>
                  </a:txBody>
                  <a:tcPr marL="70612" marR="70612" marT="35306" marB="3530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1</a:t>
                      </a:r>
                    </a:p>
                  </a:txBody>
                  <a:tcPr marL="70612" marR="70612" marT="35306" marB="3530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1</a:t>
                      </a:r>
                    </a:p>
                  </a:txBody>
                  <a:tcPr marL="70612" marR="70612" marT="35306" marB="3530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1</a:t>
                      </a:r>
                    </a:p>
                  </a:txBody>
                  <a:tcPr marL="70612" marR="70612" marT="35306" marB="3530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70612" marR="70612" marT="35306" marB="3530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70612" marR="70612" marT="35306" marB="3530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marL="70612" marR="70612" marT="35306" marB="3530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marL="70612" marR="70612" marT="35306" marB="3530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70612" marR="70612" marT="35306" marB="3530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70612" marR="70612" marT="35306" marB="3530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</a:t>
                      </a:r>
                    </a:p>
                  </a:txBody>
                  <a:tcPr marL="70612" marR="70612" marT="35306" marB="35306"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49?</a:t>
                      </a:r>
                    </a:p>
                  </a:txBody>
                  <a:tcPr marL="70612" marR="70612" marT="35306" marB="35306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8248">
                <a:tc>
                  <a:txBody>
                    <a:bodyPr/>
                    <a:lstStyle/>
                    <a:p>
                      <a:pPr algn="ctr"/>
                      <a:r>
                        <a:rPr lang="fr-FR" sz="14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57</a:t>
                      </a:r>
                    </a:p>
                  </a:txBody>
                  <a:tcPr marL="70612" marR="70612" marT="35306" marB="3530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1</a:t>
                      </a:r>
                    </a:p>
                  </a:txBody>
                  <a:tcPr marL="70612" marR="70612" marT="35306" marB="3530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1</a:t>
                      </a:r>
                    </a:p>
                  </a:txBody>
                  <a:tcPr marL="70612" marR="70612" marT="35306" marB="3530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</a:t>
                      </a:r>
                    </a:p>
                  </a:txBody>
                  <a:tcPr marL="70612" marR="70612" marT="35306" marB="3530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</a:t>
                      </a:r>
                    </a:p>
                  </a:txBody>
                  <a:tcPr marL="70612" marR="70612" marT="35306" marB="3530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1</a:t>
                      </a:r>
                    </a:p>
                  </a:txBody>
                  <a:tcPr marL="70612" marR="70612" marT="35306" marB="3530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1</a:t>
                      </a:r>
                    </a:p>
                  </a:txBody>
                  <a:tcPr marL="70612" marR="70612" marT="35306" marB="3530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1</a:t>
                      </a:r>
                    </a:p>
                  </a:txBody>
                  <a:tcPr marL="70612" marR="70612" marT="35306" marB="3530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</a:t>
                      </a:r>
                    </a:p>
                  </a:txBody>
                  <a:tcPr marL="70612" marR="70612" marT="35306" marB="3530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1</a:t>
                      </a:r>
                    </a:p>
                  </a:txBody>
                  <a:tcPr marL="70612" marR="70612" marT="35306" marB="3530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</a:t>
                      </a:r>
                    </a:p>
                  </a:txBody>
                  <a:tcPr marL="70612" marR="70612" marT="35306" marB="35306"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?</a:t>
                      </a:r>
                    </a:p>
                  </a:txBody>
                  <a:tcPr marL="70612" marR="70612" marT="35306" marB="35306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8248">
                <a:tc>
                  <a:txBody>
                    <a:bodyPr/>
                    <a:lstStyle/>
                    <a:p>
                      <a:pPr algn="ctr"/>
                      <a:r>
                        <a:rPr lang="fr-FR" sz="14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245</a:t>
                      </a:r>
                    </a:p>
                  </a:txBody>
                  <a:tcPr marL="70612" marR="70612" marT="35306" marB="3530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1</a:t>
                      </a:r>
                    </a:p>
                  </a:txBody>
                  <a:tcPr marL="70612" marR="70612" marT="35306" marB="3530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1</a:t>
                      </a:r>
                    </a:p>
                  </a:txBody>
                  <a:tcPr marL="70612" marR="70612" marT="35306" marB="3530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1</a:t>
                      </a:r>
                    </a:p>
                  </a:txBody>
                  <a:tcPr marL="70612" marR="70612" marT="35306" marB="3530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1</a:t>
                      </a:r>
                    </a:p>
                  </a:txBody>
                  <a:tcPr marL="70612" marR="70612" marT="35306" marB="3530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1</a:t>
                      </a:r>
                    </a:p>
                  </a:txBody>
                  <a:tcPr marL="70612" marR="70612" marT="35306" marB="3530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</a:t>
                      </a:r>
                    </a:p>
                  </a:txBody>
                  <a:tcPr marL="70612" marR="70612" marT="35306" marB="3530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1</a:t>
                      </a:r>
                    </a:p>
                  </a:txBody>
                  <a:tcPr marL="70612" marR="70612" marT="35306" marB="3530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</a:t>
                      </a:r>
                    </a:p>
                  </a:txBody>
                  <a:tcPr marL="70612" marR="70612" marT="35306" marB="3530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1</a:t>
                      </a:r>
                    </a:p>
                  </a:txBody>
                  <a:tcPr marL="70612" marR="70612" marT="35306" marB="3530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</a:t>
                      </a:r>
                    </a:p>
                  </a:txBody>
                  <a:tcPr marL="70612" marR="70612" marT="35306" marB="35306"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?</a:t>
                      </a:r>
                    </a:p>
                  </a:txBody>
                  <a:tcPr marL="70612" marR="70612" marT="35306" marB="35306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76096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EE86A7-BB3D-45BD-89E8-07C7FDE8C168}" type="slidenum">
              <a:rPr lang="fr-FR" smtClean="0"/>
              <a:t>9</a:t>
            </a:fld>
            <a:endParaRPr lang="fr-FR"/>
          </a:p>
        </p:txBody>
      </p:sp>
      <p:sp>
        <p:nvSpPr>
          <p:cNvPr id="4" name="ZoneTexte 3"/>
          <p:cNvSpPr txBox="1"/>
          <p:nvPr/>
        </p:nvSpPr>
        <p:spPr>
          <a:xfrm>
            <a:off x="554131" y="1369840"/>
            <a:ext cx="3322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Adaptateur de niveau V7 :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554131" y="4252714"/>
            <a:ext cx="3474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Adaptateur de niveau V7.1 :</a:t>
            </a:r>
          </a:p>
        </p:txBody>
      </p:sp>
      <p:sp>
        <p:nvSpPr>
          <p:cNvPr id="9" name="ZoneTexte 8"/>
          <p:cNvSpPr txBox="1"/>
          <p:nvPr/>
        </p:nvSpPr>
        <p:spPr>
          <a:xfrm>
            <a:off x="1864618" y="800482"/>
            <a:ext cx="3285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u="sng" dirty="0"/>
              <a:t>Plusieurs version de </a:t>
            </a:r>
            <a:r>
              <a:rPr lang="fr-FR" b="1" u="sng" dirty="0" err="1"/>
              <a:t>shield</a:t>
            </a:r>
            <a:r>
              <a:rPr lang="fr-FR" b="1" u="sng" dirty="0"/>
              <a:t> ?</a:t>
            </a:r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076"/>
          <a:stretch/>
        </p:blipFill>
        <p:spPr>
          <a:xfrm>
            <a:off x="2242072" y="4163281"/>
            <a:ext cx="4651071" cy="2600072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08"/>
          <a:stretch/>
        </p:blipFill>
        <p:spPr>
          <a:xfrm>
            <a:off x="2165873" y="2120378"/>
            <a:ext cx="4651071" cy="1928025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6358" y="170739"/>
            <a:ext cx="4176089" cy="4176089"/>
          </a:xfrm>
          <a:prstGeom prst="rect">
            <a:avLst/>
          </a:prstGeom>
        </p:spPr>
      </p:pic>
      <p:pic>
        <p:nvPicPr>
          <p:cNvPr id="18" name="Imag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8491" y="3591528"/>
            <a:ext cx="3171825" cy="3171825"/>
          </a:xfrm>
          <a:prstGeom prst="rect">
            <a:avLst/>
          </a:prstGeom>
        </p:spPr>
      </p:pic>
      <p:sp>
        <p:nvSpPr>
          <p:cNvPr id="19" name="ZoneTexte 18"/>
          <p:cNvSpPr txBox="1"/>
          <p:nvPr/>
        </p:nvSpPr>
        <p:spPr>
          <a:xfrm>
            <a:off x="554131" y="170739"/>
            <a:ext cx="59699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u="sng" dirty="0"/>
              <a:t>Hypothèse 2 : Problème de Tension Electrique?</a:t>
            </a:r>
          </a:p>
        </p:txBody>
      </p:sp>
    </p:spTree>
    <p:extLst>
      <p:ext uri="{BB962C8B-B14F-4D97-AF65-F5344CB8AC3E}">
        <p14:creationId xmlns:p14="http://schemas.microsoft.com/office/powerpoint/2010/main" val="158942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9" grpId="0"/>
      <p:bldP spid="19" grpId="0"/>
    </p:bldLst>
  </p:timing>
</p:sld>
</file>

<file path=ppt/theme/theme1.xml><?xml version="1.0" encoding="utf-8"?>
<a:theme xmlns:a="http://schemas.openxmlformats.org/drawingml/2006/main" name="Brin">
  <a:themeElements>
    <a:clrScheme name="Brin">
      <a:dk1>
        <a:sysClr val="windowText" lastClr="000000"/>
      </a:dk1>
      <a:lt1>
        <a:sysClr val="window" lastClr="FFFFFF"/>
      </a:lt1>
      <a:dk2>
        <a:srgbClr val="2E5369"/>
      </a:dk2>
      <a:lt2>
        <a:srgbClr val="CFE2E7"/>
      </a:lt2>
      <a:accent1>
        <a:srgbClr val="353535"/>
      </a:accent1>
      <a:accent2>
        <a:srgbClr val="31B4E6"/>
      </a:accent2>
      <a:accent3>
        <a:srgbClr val="265991"/>
      </a:accent3>
      <a:accent4>
        <a:srgbClr val="7E40CC"/>
      </a:accent4>
      <a:accent5>
        <a:srgbClr val="B927E9"/>
      </a:accent5>
      <a:accent6>
        <a:srgbClr val="E833BF"/>
      </a:accent6>
      <a:hlink>
        <a:srgbClr val="2DA0F1"/>
      </a:hlink>
      <a:folHlink>
        <a:srgbClr val="7ED1E6"/>
      </a:folHlink>
    </a:clrScheme>
    <a:fontScheme name="Brin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rin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4F34B87B-9C7A-41AE-A6CB-48536223DFFD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828</TotalTime>
  <Words>1023</Words>
  <Application>Microsoft Office PowerPoint</Application>
  <PresentationFormat>Grand écran</PresentationFormat>
  <Paragraphs>306</Paragraphs>
  <Slides>16</Slides>
  <Notes>2</Notes>
  <HiddenSlides>0</HiddenSlides>
  <MMClips>1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16</vt:i4>
      </vt:variant>
    </vt:vector>
  </HeadingPairs>
  <TitlesOfParts>
    <vt:vector size="22" baseType="lpstr">
      <vt:lpstr>Arial</vt:lpstr>
      <vt:lpstr>Calibri</vt:lpstr>
      <vt:lpstr>Century Gothic</vt:lpstr>
      <vt:lpstr>Consolas</vt:lpstr>
      <vt:lpstr>Wingdings 3</vt:lpstr>
      <vt:lpstr>Brin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>Lunastra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Kasimashi -FR-</dc:creator>
  <cp:lastModifiedBy>Kasimashi -FR-</cp:lastModifiedBy>
  <cp:revision>44</cp:revision>
  <dcterms:created xsi:type="dcterms:W3CDTF">2015-06-09T15:22:20Z</dcterms:created>
  <dcterms:modified xsi:type="dcterms:W3CDTF">2022-11-29T23:14:08Z</dcterms:modified>
</cp:coreProperties>
</file>